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4.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56"/>
  </p:notesMasterIdLst>
  <p:sldIdLst>
    <p:sldId id="259" r:id="rId2"/>
    <p:sldId id="295" r:id="rId3"/>
    <p:sldId id="296" r:id="rId4"/>
    <p:sldId id="297" r:id="rId5"/>
    <p:sldId id="298" r:id="rId6"/>
    <p:sldId id="299" r:id="rId7"/>
    <p:sldId id="300" r:id="rId8"/>
    <p:sldId id="301" r:id="rId9"/>
    <p:sldId id="302" r:id="rId10"/>
    <p:sldId id="303" r:id="rId11"/>
    <p:sldId id="304" r:id="rId12"/>
    <p:sldId id="305" r:id="rId13"/>
    <p:sldId id="306" r:id="rId14"/>
    <p:sldId id="307" r:id="rId15"/>
    <p:sldId id="308" r:id="rId16"/>
    <p:sldId id="309" r:id="rId17"/>
    <p:sldId id="310" r:id="rId18"/>
    <p:sldId id="311" r:id="rId19"/>
    <p:sldId id="312" r:id="rId20"/>
    <p:sldId id="313" r:id="rId21"/>
    <p:sldId id="314" r:id="rId22"/>
    <p:sldId id="315" r:id="rId23"/>
    <p:sldId id="316" r:id="rId24"/>
    <p:sldId id="317" r:id="rId25"/>
    <p:sldId id="318" r:id="rId26"/>
    <p:sldId id="319" r:id="rId27"/>
    <p:sldId id="320" r:id="rId28"/>
    <p:sldId id="321" r:id="rId29"/>
    <p:sldId id="343" r:id="rId30"/>
    <p:sldId id="322" r:id="rId31"/>
    <p:sldId id="323" r:id="rId32"/>
    <p:sldId id="324" r:id="rId33"/>
    <p:sldId id="325" r:id="rId34"/>
    <p:sldId id="326" r:id="rId35"/>
    <p:sldId id="327" r:id="rId36"/>
    <p:sldId id="328" r:id="rId37"/>
    <p:sldId id="329" r:id="rId38"/>
    <p:sldId id="330" r:id="rId39"/>
    <p:sldId id="331" r:id="rId40"/>
    <p:sldId id="332" r:id="rId41"/>
    <p:sldId id="333" r:id="rId42"/>
    <p:sldId id="334" r:id="rId43"/>
    <p:sldId id="335" r:id="rId44"/>
    <p:sldId id="336" r:id="rId45"/>
    <p:sldId id="337" r:id="rId46"/>
    <p:sldId id="338" r:id="rId47"/>
    <p:sldId id="339" r:id="rId48"/>
    <p:sldId id="340" r:id="rId49"/>
    <p:sldId id="341" r:id="rId50"/>
    <p:sldId id="342" r:id="rId51"/>
    <p:sldId id="344" r:id="rId52"/>
    <p:sldId id="347" r:id="rId53"/>
    <p:sldId id="348" r:id="rId54"/>
    <p:sldId id="294" r:id="rId5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AB79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7"/>
    <p:restoredTop sz="93681"/>
  </p:normalViewPr>
  <p:slideViewPr>
    <p:cSldViewPr>
      <p:cViewPr varScale="1">
        <p:scale>
          <a:sx n="118" d="100"/>
          <a:sy n="118" d="100"/>
        </p:scale>
        <p:origin x="1768" y="2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19.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62B1D6-8B29-4576-8BF9-C029168734D1}" type="datetimeFigureOut">
              <a:rPr lang="zh-CN" altLang="en-US" smtClean="0"/>
              <a:t>2019/9/2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75B0B3-4BDA-47AE-8AAF-04CE7632D5A3}" type="slidenum">
              <a:rPr lang="zh-CN" altLang="en-US" smtClean="0"/>
              <a:t>‹#›</a:t>
            </a:fld>
            <a:endParaRPr lang="zh-CN" altLang="en-US"/>
          </a:p>
        </p:txBody>
      </p:sp>
    </p:spTree>
    <p:extLst>
      <p:ext uri="{BB962C8B-B14F-4D97-AF65-F5344CB8AC3E}">
        <p14:creationId xmlns:p14="http://schemas.microsoft.com/office/powerpoint/2010/main" val="419594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BB75B0B3-4BDA-47AE-8AAF-04CE7632D5A3}" type="slidenum">
              <a:rPr lang="zh-CN" altLang="en-US" smtClean="0"/>
              <a:t>35</a:t>
            </a:fld>
            <a:endParaRPr lang="zh-CN" altLang="en-US"/>
          </a:p>
        </p:txBody>
      </p:sp>
    </p:spTree>
    <p:extLst>
      <p:ext uri="{BB962C8B-B14F-4D97-AF65-F5344CB8AC3E}">
        <p14:creationId xmlns:p14="http://schemas.microsoft.com/office/powerpoint/2010/main" val="908699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20B68B2D-ACCC-3C4C-B0A3-A53F085551C1}" type="slidenum">
              <a:rPr lang="en-US" altLang="zh-CN" sz="1200">
                <a:ea typeface="宋体" charset="-122"/>
              </a:rPr>
              <a:pPr eaLnBrk="1" hangingPunct="1"/>
              <a:t>44</a:t>
            </a:fld>
            <a:endParaRPr lang="en-US" altLang="zh-CN" sz="1200">
              <a:ea typeface="宋体" charset="-122"/>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CN" altLang="zh-CN">
              <a:latin typeface="Arial" charset="0"/>
            </a:endParaRPr>
          </a:p>
        </p:txBody>
      </p:sp>
    </p:spTree>
    <p:extLst>
      <p:ext uri="{BB962C8B-B14F-4D97-AF65-F5344CB8AC3E}">
        <p14:creationId xmlns:p14="http://schemas.microsoft.com/office/powerpoint/2010/main" val="969025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DC677C92-EE44-4041-8E47-E8B475F2071F}" type="slidenum">
              <a:rPr lang="en-US" altLang="zh-CN" sz="1200">
                <a:ea typeface="宋体" charset="-122"/>
              </a:rPr>
              <a:pPr eaLnBrk="1" hangingPunct="1"/>
              <a:t>45</a:t>
            </a:fld>
            <a:endParaRPr lang="en-US" altLang="zh-CN" sz="1200">
              <a:ea typeface="宋体" charset="-122"/>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CN" altLang="zh-CN">
              <a:latin typeface="Arial" charset="0"/>
            </a:endParaRPr>
          </a:p>
        </p:txBody>
      </p:sp>
    </p:spTree>
    <p:extLst>
      <p:ext uri="{BB962C8B-B14F-4D97-AF65-F5344CB8AC3E}">
        <p14:creationId xmlns:p14="http://schemas.microsoft.com/office/powerpoint/2010/main" val="1832350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E44B8C96-3846-6A46-ADA9-1788975A1DEC}" type="slidenum">
              <a:rPr lang="en-US" altLang="zh-CN" sz="1200">
                <a:ea typeface="宋体" charset="-122"/>
              </a:rPr>
              <a:pPr eaLnBrk="1" hangingPunct="1"/>
              <a:t>46</a:t>
            </a:fld>
            <a:endParaRPr lang="en-US" altLang="zh-CN" sz="1200">
              <a:ea typeface="宋体" charset="-122"/>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CN" altLang="zh-CN">
              <a:latin typeface="Arial" charset="0"/>
            </a:endParaRPr>
          </a:p>
        </p:txBody>
      </p:sp>
    </p:spTree>
    <p:extLst>
      <p:ext uri="{BB962C8B-B14F-4D97-AF65-F5344CB8AC3E}">
        <p14:creationId xmlns:p14="http://schemas.microsoft.com/office/powerpoint/2010/main" val="1905774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A04B9F9E-5269-BB4F-8586-1734DBDCA807}" type="slidenum">
              <a:rPr lang="en-US" altLang="zh-CN" sz="1200">
                <a:ea typeface="宋体" charset="-122"/>
              </a:rPr>
              <a:pPr eaLnBrk="1" hangingPunct="1"/>
              <a:t>47</a:t>
            </a:fld>
            <a:endParaRPr lang="en-US" altLang="zh-CN" sz="1200">
              <a:ea typeface="宋体" charset="-122"/>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CN" altLang="zh-CN">
              <a:latin typeface="Arial" charset="0"/>
            </a:endParaRPr>
          </a:p>
        </p:txBody>
      </p:sp>
    </p:spTree>
    <p:extLst>
      <p:ext uri="{BB962C8B-B14F-4D97-AF65-F5344CB8AC3E}">
        <p14:creationId xmlns:p14="http://schemas.microsoft.com/office/powerpoint/2010/main" val="225241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F605F44D-F21D-9D43-8E58-4B34D17E5652}" type="slidenum">
              <a:rPr lang="en-US" altLang="zh-CN" sz="1200">
                <a:ea typeface="宋体" charset="-122"/>
              </a:rPr>
              <a:pPr eaLnBrk="1" hangingPunct="1"/>
              <a:t>48</a:t>
            </a:fld>
            <a:endParaRPr lang="en-US" altLang="zh-CN" sz="1200">
              <a:ea typeface="宋体" charset="-122"/>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CN" altLang="zh-CN">
              <a:latin typeface="Arial" charset="0"/>
            </a:endParaRPr>
          </a:p>
        </p:txBody>
      </p:sp>
    </p:spTree>
    <p:extLst>
      <p:ext uri="{BB962C8B-B14F-4D97-AF65-F5344CB8AC3E}">
        <p14:creationId xmlns:p14="http://schemas.microsoft.com/office/powerpoint/2010/main" val="1776128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B2646904-369E-5240-B2E4-0EFDC9B284E0}" type="slidenum">
              <a:rPr lang="en-US" altLang="zh-CN" sz="1200">
                <a:ea typeface="宋体" charset="-122"/>
              </a:rPr>
              <a:pPr eaLnBrk="1" hangingPunct="1"/>
              <a:t>49</a:t>
            </a:fld>
            <a:endParaRPr lang="en-US" altLang="zh-CN" sz="1200">
              <a:ea typeface="宋体" charset="-122"/>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CN" altLang="zh-CN">
              <a:latin typeface="Arial" charset="0"/>
            </a:endParaRPr>
          </a:p>
        </p:txBody>
      </p:sp>
    </p:spTree>
    <p:extLst>
      <p:ext uri="{BB962C8B-B14F-4D97-AF65-F5344CB8AC3E}">
        <p14:creationId xmlns:p14="http://schemas.microsoft.com/office/powerpoint/2010/main" val="1241086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010C06E0-A3A9-A548-B204-79A9821C2DD4}" type="slidenum">
              <a:rPr lang="en-US" altLang="zh-CN" sz="1200">
                <a:ea typeface="宋体" charset="-122"/>
              </a:rPr>
              <a:pPr eaLnBrk="1" hangingPunct="1"/>
              <a:t>50</a:t>
            </a:fld>
            <a:endParaRPr lang="en-US" altLang="zh-CN" sz="1200">
              <a:ea typeface="宋体" charset="-122"/>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CN" altLang="zh-CN">
              <a:latin typeface="Arial" charset="0"/>
            </a:endParaRPr>
          </a:p>
        </p:txBody>
      </p:sp>
    </p:spTree>
    <p:extLst>
      <p:ext uri="{BB962C8B-B14F-4D97-AF65-F5344CB8AC3E}">
        <p14:creationId xmlns:p14="http://schemas.microsoft.com/office/powerpoint/2010/main" val="751340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11B4D286-EC51-B541-AF90-33DCC3625851}" type="slidenum">
              <a:rPr lang="en-US" altLang="zh-CN" sz="1200">
                <a:ea typeface="宋体" charset="-122"/>
              </a:rPr>
              <a:pPr eaLnBrk="1" hangingPunct="1"/>
              <a:t>36</a:t>
            </a:fld>
            <a:endParaRPr lang="en-US" altLang="zh-CN" sz="1200">
              <a:ea typeface="宋体" charset="-122"/>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CN" altLang="zh-CN">
              <a:latin typeface="Arial" charset="0"/>
            </a:endParaRPr>
          </a:p>
        </p:txBody>
      </p:sp>
    </p:spTree>
    <p:extLst>
      <p:ext uri="{BB962C8B-B14F-4D97-AF65-F5344CB8AC3E}">
        <p14:creationId xmlns:p14="http://schemas.microsoft.com/office/powerpoint/2010/main" val="616566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777A328A-F858-3942-86B5-2B59BAD857BA}" type="slidenum">
              <a:rPr lang="en-US" altLang="zh-CN" sz="1200">
                <a:ea typeface="宋体" charset="-122"/>
              </a:rPr>
              <a:pPr eaLnBrk="1" hangingPunct="1"/>
              <a:t>37</a:t>
            </a:fld>
            <a:endParaRPr lang="en-US" altLang="zh-CN" sz="1200">
              <a:ea typeface="宋体" charset="-122"/>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CN" altLang="zh-CN">
              <a:latin typeface="Arial" charset="0"/>
            </a:endParaRPr>
          </a:p>
        </p:txBody>
      </p:sp>
    </p:spTree>
    <p:extLst>
      <p:ext uri="{BB962C8B-B14F-4D97-AF65-F5344CB8AC3E}">
        <p14:creationId xmlns:p14="http://schemas.microsoft.com/office/powerpoint/2010/main" val="2056436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3D84CDBB-A107-7649-95BC-D3526AAE9274}" type="slidenum">
              <a:rPr lang="en-US" altLang="zh-CN" sz="1200">
                <a:ea typeface="宋体" charset="-122"/>
              </a:rPr>
              <a:pPr eaLnBrk="1" hangingPunct="1"/>
              <a:t>38</a:t>
            </a:fld>
            <a:endParaRPr lang="en-US" altLang="zh-CN" sz="1200">
              <a:ea typeface="宋体" charset="-122"/>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CN" altLang="zh-CN">
              <a:latin typeface="Arial" charset="0"/>
            </a:endParaRPr>
          </a:p>
        </p:txBody>
      </p:sp>
    </p:spTree>
    <p:extLst>
      <p:ext uri="{BB962C8B-B14F-4D97-AF65-F5344CB8AC3E}">
        <p14:creationId xmlns:p14="http://schemas.microsoft.com/office/powerpoint/2010/main" val="32645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D8009840-1E51-1D4C-ADE3-BDD7C433B098}" type="slidenum">
              <a:rPr lang="en-US" altLang="zh-CN" sz="1200">
                <a:ea typeface="宋体" charset="-122"/>
              </a:rPr>
              <a:pPr eaLnBrk="1" hangingPunct="1"/>
              <a:t>39</a:t>
            </a:fld>
            <a:endParaRPr lang="en-US" altLang="zh-CN" sz="1200">
              <a:ea typeface="宋体" charset="-122"/>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CN" altLang="zh-CN">
              <a:latin typeface="Arial" charset="0"/>
            </a:endParaRPr>
          </a:p>
        </p:txBody>
      </p:sp>
    </p:spTree>
    <p:extLst>
      <p:ext uri="{BB962C8B-B14F-4D97-AF65-F5344CB8AC3E}">
        <p14:creationId xmlns:p14="http://schemas.microsoft.com/office/powerpoint/2010/main" val="1266787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74A111A0-092C-E74F-B1E7-0CFA31758C87}" type="slidenum">
              <a:rPr lang="en-US" altLang="zh-CN" sz="1200">
                <a:ea typeface="宋体" charset="-122"/>
              </a:rPr>
              <a:pPr eaLnBrk="1" hangingPunct="1"/>
              <a:t>40</a:t>
            </a:fld>
            <a:endParaRPr lang="en-US" altLang="zh-CN" sz="1200">
              <a:ea typeface="宋体" charset="-122"/>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CN" altLang="zh-CN">
              <a:latin typeface="Arial" charset="0"/>
            </a:endParaRPr>
          </a:p>
        </p:txBody>
      </p:sp>
    </p:spTree>
    <p:extLst>
      <p:ext uri="{BB962C8B-B14F-4D97-AF65-F5344CB8AC3E}">
        <p14:creationId xmlns:p14="http://schemas.microsoft.com/office/powerpoint/2010/main" val="1760189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BF7D530A-2FC6-9D44-AA4C-B33550A4560E}" type="slidenum">
              <a:rPr lang="en-US" altLang="zh-CN" sz="1200">
                <a:ea typeface="宋体" charset="-122"/>
              </a:rPr>
              <a:pPr eaLnBrk="1" hangingPunct="1"/>
              <a:t>41</a:t>
            </a:fld>
            <a:endParaRPr lang="en-US" altLang="zh-CN" sz="1200">
              <a:ea typeface="宋体" charset="-122"/>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CN" altLang="zh-CN">
              <a:latin typeface="Arial" charset="0"/>
            </a:endParaRPr>
          </a:p>
        </p:txBody>
      </p:sp>
    </p:spTree>
    <p:extLst>
      <p:ext uri="{BB962C8B-B14F-4D97-AF65-F5344CB8AC3E}">
        <p14:creationId xmlns:p14="http://schemas.microsoft.com/office/powerpoint/2010/main" val="859722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760C4849-401B-7E49-A2A3-86CA69685C0D}" type="slidenum">
              <a:rPr lang="en-US" altLang="zh-CN" sz="1200">
                <a:ea typeface="宋体" charset="-122"/>
              </a:rPr>
              <a:pPr eaLnBrk="1" hangingPunct="1"/>
              <a:t>42</a:t>
            </a:fld>
            <a:endParaRPr lang="en-US" altLang="zh-CN" sz="1200">
              <a:ea typeface="宋体" charset="-122"/>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CN" altLang="zh-CN">
              <a:latin typeface="Arial" charset="0"/>
            </a:endParaRPr>
          </a:p>
        </p:txBody>
      </p:sp>
    </p:spTree>
    <p:extLst>
      <p:ext uri="{BB962C8B-B14F-4D97-AF65-F5344CB8AC3E}">
        <p14:creationId xmlns:p14="http://schemas.microsoft.com/office/powerpoint/2010/main" val="1991909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B41EF038-5A4E-574F-8AC9-CCFE0D20F0C0}" type="slidenum">
              <a:rPr lang="en-US" altLang="zh-CN" sz="1200">
                <a:ea typeface="宋体" charset="-122"/>
              </a:rPr>
              <a:pPr eaLnBrk="1" hangingPunct="1"/>
              <a:t>43</a:t>
            </a:fld>
            <a:endParaRPr lang="en-US" altLang="zh-CN" sz="1200">
              <a:ea typeface="宋体" charset="-122"/>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CN" altLang="zh-CN">
              <a:latin typeface="Arial" charset="0"/>
            </a:endParaRPr>
          </a:p>
        </p:txBody>
      </p:sp>
    </p:spTree>
    <p:extLst>
      <p:ext uri="{BB962C8B-B14F-4D97-AF65-F5344CB8AC3E}">
        <p14:creationId xmlns:p14="http://schemas.microsoft.com/office/powerpoint/2010/main" val="1562149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
        <p:nvSpPr>
          <p:cNvPr id="4" name="日期占位符 13"/>
          <p:cNvSpPr>
            <a:spLocks noGrp="1" noChangeArrowheads="1"/>
          </p:cNvSpPr>
          <p:nvPr>
            <p:ph type="dt" sz="half" idx="10"/>
          </p:nvPr>
        </p:nvSpPr>
        <p:spPr>
          <a:ln/>
        </p:spPr>
        <p:txBody>
          <a:bodyPr/>
          <a:lstStyle>
            <a:lvl1pPr>
              <a:defRPr/>
            </a:lvl1pPr>
          </a:lstStyle>
          <a:p>
            <a:pPr>
              <a:defRPr/>
            </a:pPr>
            <a:fld id="{5DEC01EA-BED1-4B3F-88CD-0DD882316650}"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dirty="0">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F14F7C2F-BCBD-A149-8F90-21DECE8FB1A6}"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13"/>
          <p:cNvSpPr>
            <a:spLocks noGrp="1" noChangeArrowheads="1"/>
          </p:cNvSpPr>
          <p:nvPr>
            <p:ph type="dt" sz="half" idx="10"/>
          </p:nvPr>
        </p:nvSpPr>
        <p:spPr>
          <a:ln/>
        </p:spPr>
        <p:txBody>
          <a:bodyPr/>
          <a:lstStyle>
            <a:lvl1pPr>
              <a:defRPr/>
            </a:lvl1pPr>
          </a:lstStyle>
          <a:p>
            <a:pPr>
              <a:defRPr/>
            </a:pPr>
            <a:fld id="{50E44C44-03C6-46DE-AD22-8F2E4D9C083D}"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C98CD7A6-1B93-9844-850A-7A754EAB083E}" type="slidenum">
              <a:rPr lang="en-US" altLang="zh-CN">
                <a:solidFill>
                  <a:srgbClr val="1F497D"/>
                </a:solidFill>
              </a:rPr>
              <a:pPr>
                <a:defRPr/>
              </a:pPr>
              <a:t>‹#›</a:t>
            </a:fld>
            <a:endParaRPr lang="zh-CN" altLang="en-US">
              <a:solidFill>
                <a:srgbClr val="1F497D"/>
              </a:solidFill>
            </a:endParaRPr>
          </a:p>
        </p:txBody>
      </p:sp>
      <p:sp>
        <p:nvSpPr>
          <p:cNvPr id="7"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日期占位符 13"/>
          <p:cNvSpPr>
            <a:spLocks noGrp="1" noChangeArrowheads="1"/>
          </p:cNvSpPr>
          <p:nvPr>
            <p:ph type="dt" sz="half" idx="10"/>
          </p:nvPr>
        </p:nvSpPr>
        <p:spPr>
          <a:ln/>
        </p:spPr>
        <p:txBody>
          <a:bodyPr/>
          <a:lstStyle>
            <a:lvl1pPr>
              <a:defRPr/>
            </a:lvl1pPr>
          </a:lstStyle>
          <a:p>
            <a:pPr>
              <a:defRPr/>
            </a:pPr>
            <a:fld id="{29D164C4-7FD6-4C12-BF0C-760DA1E4CC06}"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555F886C-0A22-6F4D-BC08-A1674DBCDE43}"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57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3"/>
          <p:cNvSpPr>
            <a:spLocks noGrp="1" noChangeArrowheads="1"/>
          </p:cNvSpPr>
          <p:nvPr>
            <p:ph type="dt" sz="half" idx="10"/>
          </p:nvPr>
        </p:nvSpPr>
        <p:spPr>
          <a:ln/>
        </p:spPr>
        <p:txBody>
          <a:bodyPr/>
          <a:lstStyle>
            <a:lvl1pPr>
              <a:defRPr/>
            </a:lvl1pPr>
          </a:lstStyle>
          <a:p>
            <a:pPr>
              <a:defRPr/>
            </a:pPr>
            <a:fld id="{AFA7A0A2-59A1-4280-8BD0-4964717E7613}" type="datetime1">
              <a:rPr lang="zh-CN" altLang="en-US" smtClean="0">
                <a:solidFill>
                  <a:srgbClr val="1F497D"/>
                </a:solidFill>
              </a:rPr>
              <a:pPr>
                <a:defRPr/>
              </a:pPr>
              <a:t>2019/9/2</a:t>
            </a:fld>
            <a:endParaRPr lang="zh-CN" altLang="en-US">
              <a:solidFill>
                <a:srgbClr val="1F497D"/>
              </a:solidFill>
            </a:endParaRPr>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7" name="灯片编号占位符 22"/>
          <p:cNvSpPr>
            <a:spLocks noGrp="1" noChangeArrowheads="1"/>
          </p:cNvSpPr>
          <p:nvPr>
            <p:ph type="sldNum" sz="quarter" idx="12"/>
          </p:nvPr>
        </p:nvSpPr>
        <p:spPr>
          <a:ln/>
        </p:spPr>
        <p:txBody>
          <a:bodyPr/>
          <a:lstStyle>
            <a:lvl1pPr>
              <a:defRPr/>
            </a:lvl1pPr>
          </a:lstStyle>
          <a:p>
            <a:pPr>
              <a:defRPr/>
            </a:pPr>
            <a:fld id="{E69122E1-BD46-574B-9943-26C68811A002}" type="slidenum">
              <a:rPr lang="en-US" altLang="zh-CN">
                <a:solidFill>
                  <a:srgbClr val="1F497D"/>
                </a:solidFill>
              </a:rPr>
              <a:pPr>
                <a:defRPr/>
              </a:pPr>
              <a:t>‹#›</a:t>
            </a:fld>
            <a:endParaRPr lang="zh-CN" altLang="en-US">
              <a:solidFill>
                <a:srgbClr val="1F497D"/>
              </a:solidFill>
            </a:endParaRPr>
          </a:p>
        </p:txBody>
      </p:sp>
      <p:sp>
        <p:nvSpPr>
          <p:cNvPr id="8"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68761"/>
            <a:ext cx="4040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988842"/>
            <a:ext cx="4040188"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268761"/>
            <a:ext cx="4041775"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988842"/>
            <a:ext cx="4041775"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13"/>
          <p:cNvSpPr>
            <a:spLocks noGrp="1" noChangeArrowheads="1"/>
          </p:cNvSpPr>
          <p:nvPr>
            <p:ph type="dt" sz="half" idx="10"/>
          </p:nvPr>
        </p:nvSpPr>
        <p:spPr>
          <a:ln/>
        </p:spPr>
        <p:txBody>
          <a:bodyPr/>
          <a:lstStyle>
            <a:lvl1pPr>
              <a:defRPr/>
            </a:lvl1pPr>
          </a:lstStyle>
          <a:p>
            <a:pPr>
              <a:defRPr/>
            </a:pPr>
            <a:fld id="{E80FB6F5-84EC-4E0D-8BF3-115F21188C2E}" type="datetime1">
              <a:rPr lang="zh-CN" altLang="en-US" smtClean="0">
                <a:solidFill>
                  <a:srgbClr val="1F497D"/>
                </a:solidFill>
              </a:rPr>
              <a:pPr>
                <a:defRPr/>
              </a:pPr>
              <a:t>2019/9/2</a:t>
            </a:fld>
            <a:endParaRPr lang="zh-CN" altLang="en-US" dirty="0">
              <a:solidFill>
                <a:srgbClr val="1F497D"/>
              </a:solidFill>
            </a:endParaRPr>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9" name="灯片编号占位符 22"/>
          <p:cNvSpPr>
            <a:spLocks noGrp="1" noChangeArrowheads="1"/>
          </p:cNvSpPr>
          <p:nvPr>
            <p:ph type="sldNum" sz="quarter" idx="12"/>
          </p:nvPr>
        </p:nvSpPr>
        <p:spPr>
          <a:ln/>
        </p:spPr>
        <p:txBody>
          <a:bodyPr/>
          <a:lstStyle>
            <a:lvl1pPr>
              <a:defRPr/>
            </a:lvl1pPr>
          </a:lstStyle>
          <a:p>
            <a:pPr>
              <a:defRPr/>
            </a:pPr>
            <a:fld id="{F13E8BE7-6E3E-B64D-A23E-8CEB690E7C2B}"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3"/>
          <p:cNvSpPr>
            <a:spLocks noGrp="1" noChangeArrowheads="1"/>
          </p:cNvSpPr>
          <p:nvPr>
            <p:ph type="dt" sz="half" idx="10"/>
          </p:nvPr>
        </p:nvSpPr>
        <p:spPr>
          <a:ln/>
        </p:spPr>
        <p:txBody>
          <a:bodyPr/>
          <a:lstStyle>
            <a:lvl1pPr>
              <a:defRPr/>
            </a:lvl1pPr>
          </a:lstStyle>
          <a:p>
            <a:pPr>
              <a:defRPr/>
            </a:pPr>
            <a:fld id="{B7D22AB1-BFF8-499F-8443-9B2E7839B4F0}" type="datetime1">
              <a:rPr lang="zh-CN" altLang="en-US" smtClean="0">
                <a:solidFill>
                  <a:srgbClr val="1F497D"/>
                </a:solidFill>
              </a:rPr>
              <a:pPr>
                <a:defRPr/>
              </a:pPr>
              <a:t>2019/9/2</a:t>
            </a:fld>
            <a:endParaRPr lang="zh-CN" altLang="en-US">
              <a:solidFill>
                <a:srgbClr val="1F497D"/>
              </a:solidFill>
            </a:endParaRPr>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5" name="灯片编号占位符 22"/>
          <p:cNvSpPr>
            <a:spLocks noGrp="1" noChangeArrowheads="1"/>
          </p:cNvSpPr>
          <p:nvPr>
            <p:ph type="sldNum" sz="quarter" idx="12"/>
          </p:nvPr>
        </p:nvSpPr>
        <p:spPr>
          <a:ln/>
        </p:spPr>
        <p:txBody>
          <a:bodyPr/>
          <a:lstStyle>
            <a:lvl1pPr>
              <a:defRPr/>
            </a:lvl1pPr>
          </a:lstStyle>
          <a:p>
            <a:pPr>
              <a:defRPr/>
            </a:pPr>
            <a:fld id="{3BCA681B-4702-CB4A-9A29-560E57031AB1}" type="slidenum">
              <a:rPr lang="en-US" altLang="zh-CN">
                <a:solidFill>
                  <a:srgbClr val="1F497D"/>
                </a:solidFill>
              </a:rPr>
              <a:pPr>
                <a:defRPr/>
              </a:pPr>
              <a:t>‹#›</a:t>
            </a:fld>
            <a:endParaRPr lang="zh-CN" altLang="en-US">
              <a:solidFill>
                <a:srgbClr val="1F497D"/>
              </a:solidFill>
            </a:endParaRPr>
          </a:p>
        </p:txBody>
      </p:sp>
      <p:sp>
        <p:nvSpPr>
          <p:cNvPr id="6"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noChangeArrowheads="1"/>
          </p:cNvSpPr>
          <p:nvPr>
            <p:ph type="dt" sz="half" idx="10"/>
          </p:nvPr>
        </p:nvSpPr>
        <p:spPr>
          <a:ln/>
        </p:spPr>
        <p:txBody>
          <a:bodyPr/>
          <a:lstStyle>
            <a:lvl1pPr>
              <a:defRPr/>
            </a:lvl1pPr>
          </a:lstStyle>
          <a:p>
            <a:pPr>
              <a:defRPr/>
            </a:pPr>
            <a:fld id="{A1950706-ECF1-4318-B99A-90D45C6AA0BB}" type="datetime1">
              <a:rPr lang="zh-CN" altLang="en-US" smtClean="0">
                <a:solidFill>
                  <a:srgbClr val="1F497D"/>
                </a:solidFill>
              </a:rPr>
              <a:pPr>
                <a:defRPr/>
              </a:pPr>
              <a:t>2019/9/2</a:t>
            </a:fld>
            <a:endParaRPr lang="zh-CN" altLang="en-US">
              <a:solidFill>
                <a:srgbClr val="1F497D"/>
              </a:solidFill>
            </a:endParaRPr>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4" name="灯片编号占位符 22"/>
          <p:cNvSpPr>
            <a:spLocks noGrp="1" noChangeArrowheads="1"/>
          </p:cNvSpPr>
          <p:nvPr>
            <p:ph type="sldNum" sz="quarter" idx="12"/>
          </p:nvPr>
        </p:nvSpPr>
        <p:spPr>
          <a:ln/>
        </p:spPr>
        <p:txBody>
          <a:bodyPr/>
          <a:lstStyle>
            <a:lvl1pPr>
              <a:defRPr/>
            </a:lvl1pPr>
          </a:lstStyle>
          <a:p>
            <a:pPr>
              <a:defRPr/>
            </a:pPr>
            <a:fld id="{91646815-98F3-E14D-9C5E-D0E4A86CE9AC}"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21"/>
          <p:cNvSpPr>
            <a:spLocks noGrp="1" noChangeArrowheads="1"/>
          </p:cNvSpPr>
          <p:nvPr>
            <p:ph type="title" idx="4294967295"/>
          </p:nvPr>
        </p:nvSpPr>
        <p:spPr bwMode="auto">
          <a:xfrm>
            <a:off x="457200" y="152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zh-CN" altLang="en-US">
                <a:sym typeface="Arial" charset="0"/>
              </a:rPr>
              <a:t>单击此处编辑母版标题样式</a:t>
            </a:r>
          </a:p>
        </p:txBody>
      </p:sp>
      <p:sp>
        <p:nvSpPr>
          <p:cNvPr id="1027" name="文本占位符 12"/>
          <p:cNvSpPr>
            <a:spLocks noGrp="1" noChangeArrowheads="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dirty="0">
                <a:sym typeface="Times New Roman" charset="0"/>
              </a:rPr>
              <a:t>单击此处编辑母版文本样式</a:t>
            </a:r>
            <a:endParaRPr lang="zh-CN" dirty="0">
              <a:sym typeface="Times New Roman" charset="0"/>
            </a:endParaRPr>
          </a:p>
          <a:p>
            <a:pPr lvl="1"/>
            <a:r>
              <a:rPr lang="zh-CN" altLang="en-US" dirty="0">
                <a:sym typeface="Times New Roman" charset="0"/>
              </a:rPr>
              <a:t>第二级</a:t>
            </a:r>
            <a:endParaRPr lang="zh-CN" dirty="0">
              <a:sym typeface="Times New Roman" charset="0"/>
            </a:endParaRPr>
          </a:p>
          <a:p>
            <a:pPr lvl="2"/>
            <a:r>
              <a:rPr lang="zh-CN" altLang="en-US" dirty="0">
                <a:sym typeface="Times New Roman" charset="0"/>
              </a:rPr>
              <a:t>第三级</a:t>
            </a:r>
            <a:endParaRPr lang="zh-CN" dirty="0">
              <a:sym typeface="Times New Roman" charset="0"/>
            </a:endParaRPr>
          </a:p>
          <a:p>
            <a:pPr lvl="3"/>
            <a:r>
              <a:rPr lang="zh-CN" altLang="en-US" dirty="0">
                <a:sym typeface="Times New Roman" charset="0"/>
              </a:rPr>
              <a:t>第四级</a:t>
            </a:r>
            <a:endParaRPr lang="zh-CN" dirty="0">
              <a:sym typeface="Times New Roman" charset="0"/>
            </a:endParaRPr>
          </a:p>
          <a:p>
            <a:pPr lvl="4"/>
            <a:r>
              <a:rPr lang="zh-CN" altLang="en-US" dirty="0">
                <a:sym typeface="Times New Roman" charset="0"/>
              </a:rPr>
              <a:t>第五级</a:t>
            </a:r>
          </a:p>
        </p:txBody>
      </p:sp>
      <p:sp>
        <p:nvSpPr>
          <p:cNvPr id="1028" name="日期占位符 13"/>
          <p:cNvSpPr>
            <a:spLocks noGrp="1" noChangeArrowheads="1"/>
          </p:cNvSpPr>
          <p:nvPr>
            <p:ph type="dt" sz="half" idx="2"/>
          </p:nvPr>
        </p:nvSpPr>
        <p:spPr bwMode="auto">
          <a:xfrm>
            <a:off x="6400800" y="6356350"/>
            <a:ext cx="22891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97A33CCD-C3E4-46B0-B1A7-A615C45AAD83}" type="datetime1">
              <a:rPr lang="zh-CN" altLang="en-US" smtClean="0">
                <a:solidFill>
                  <a:srgbClr val="1F497D"/>
                </a:solidFill>
              </a:rPr>
              <a:pPr fontAlgn="base">
                <a:spcBef>
                  <a:spcPct val="0"/>
                </a:spcBef>
                <a:spcAft>
                  <a:spcPct val="0"/>
                </a:spcAft>
                <a:defRPr/>
              </a:pPr>
              <a:t>2019/9/2</a:t>
            </a:fld>
            <a:endParaRPr lang="zh-CN" altLang="en-US">
              <a:solidFill>
                <a:srgbClr val="1F497D"/>
              </a:solidFill>
            </a:endParaRPr>
          </a:p>
        </p:txBody>
      </p:sp>
      <p:sp>
        <p:nvSpPr>
          <p:cNvPr id="1029" name="页脚占位符 2"/>
          <p:cNvSpPr>
            <a:spLocks noGrp="1" noChangeArrowheads="1"/>
          </p:cNvSpPr>
          <p:nvPr>
            <p:ph type="ftr" sz="quarter" idx="3"/>
          </p:nvPr>
        </p:nvSpPr>
        <p:spPr bwMode="auto">
          <a:xfrm>
            <a:off x="2898775" y="6356350"/>
            <a:ext cx="3505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2"/>
                </a:solidFill>
                <a:latin typeface="+mn-lt"/>
                <a:ea typeface="MS PMincho" pitchFamily="18" charset="-128"/>
                <a:cs typeface="+mn-cs"/>
                <a:sym typeface="Times New Roman" pitchFamily="18" charset="0"/>
              </a:defRPr>
            </a:lvl1pPr>
          </a:lstStyle>
          <a:p>
            <a:pPr fontAlgn="base">
              <a:spcBef>
                <a:spcPct val="0"/>
              </a:spcBef>
              <a:spcAft>
                <a:spcPct val="0"/>
              </a:spcAft>
              <a:defRPr/>
            </a:pPr>
            <a:endParaRPr lang="zh-CN" altLang="en-US" dirty="0">
              <a:solidFill>
                <a:srgbClr val="1F497D"/>
              </a:solidFill>
            </a:endParaRPr>
          </a:p>
        </p:txBody>
      </p:sp>
      <p:sp>
        <p:nvSpPr>
          <p:cNvPr id="1030" name="灯片编号占位符 22"/>
          <p:cNvSpPr>
            <a:spLocks noGrp="1" noChangeArrowheads="1"/>
          </p:cNvSpPr>
          <p:nvPr>
            <p:ph type="sldNum" sz="quarter" idx="4"/>
          </p:nvPr>
        </p:nvSpPr>
        <p:spPr bwMode="auto">
          <a:xfrm>
            <a:off x="612775" y="6356350"/>
            <a:ext cx="1981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0A699BF4-CA54-C245-A21A-8FEB3FE020E5}" type="slidenum">
              <a:rPr lang="en-US" altLang="zh-CN">
                <a:solidFill>
                  <a:srgbClr val="1F497D"/>
                </a:solidFill>
              </a:rPr>
              <a:pPr fontAlgn="base">
                <a:spcBef>
                  <a:spcPct val="0"/>
                </a:spcBef>
                <a:spcAft>
                  <a:spcPct val="0"/>
                </a:spcAft>
                <a:defRPr/>
              </a:pPr>
              <a:t>‹#›</a:t>
            </a:fld>
            <a:endParaRPr lang="zh-CN" altLang="en-US">
              <a:solidFill>
                <a:srgbClr val="1F497D"/>
              </a:solidFill>
            </a:endParaRPr>
          </a:p>
        </p:txBody>
      </p:sp>
      <p:sp>
        <p:nvSpPr>
          <p:cNvPr id="1031" name="直接连接符 27"/>
          <p:cNvSpPr>
            <a:spLocks noChangeShapeType="1"/>
          </p:cNvSpPr>
          <p:nvPr/>
        </p:nvSpPr>
        <p:spPr bwMode="auto">
          <a:xfrm>
            <a:off x="457200" y="6353175"/>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
        <p:nvSpPr>
          <p:cNvPr id="1032" name="直接连接符 28"/>
          <p:cNvSpPr>
            <a:spLocks noChangeShapeType="1"/>
          </p:cNvSpPr>
          <p:nvPr/>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
        <p:nvSpPr>
          <p:cNvPr id="1033" name="等腰三角形 9"/>
          <p:cNvSpPr>
            <a:spLocks noChangeAspect="1" noChangeArrowheads="1"/>
          </p:cNvSpPr>
          <p:nvPr/>
        </p:nvSpPr>
        <p:spPr bwMode="auto">
          <a:xfrm rot="5400000">
            <a:off x="419100" y="6467475"/>
            <a:ext cx="190500" cy="120650"/>
          </a:xfrm>
          <a:prstGeom prst="triangle">
            <a:avLst>
              <a:gd name="adj" fmla="val 50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fontAlgn="base" hangingPunct="1">
              <a:spcBef>
                <a:spcPct val="0"/>
              </a:spcBef>
              <a:spcAft>
                <a:spcPct val="0"/>
              </a:spcAft>
              <a:defRPr/>
            </a:pPr>
            <a:endParaRPr lang="zh-CN" altLang="en-US">
              <a:solidFill>
                <a:srgbClr val="FFFFFF"/>
              </a:solidFill>
              <a:latin typeface="Times New Roman" pitchFamily="18" charset="0"/>
              <a:cs typeface="Times New Roman" pitchFamily="18" charset="0"/>
              <a:sym typeface="Times New Roman" pitchFamily="18" charset="0"/>
            </a:endParaRPr>
          </a:p>
        </p:txBody>
      </p:sp>
    </p:spTree>
    <p:extLst>
      <p:ext uri="{BB962C8B-B14F-4D97-AF65-F5344CB8AC3E}">
        <p14:creationId xmlns:p14="http://schemas.microsoft.com/office/powerpoint/2010/main" val="5800803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ftr="0" dt="0"/>
  <p:txStyles>
    <p:titleStyle>
      <a:lvl1pPr algn="l" rtl="0" eaLnBrk="0" fontAlgn="base" hangingPunct="0">
        <a:spcBef>
          <a:spcPct val="0"/>
        </a:spcBef>
        <a:spcAft>
          <a:spcPct val="0"/>
        </a:spcAft>
        <a:defRPr kumimoji="1" sz="3200">
          <a:solidFill>
            <a:schemeClr val="tx1"/>
          </a:solidFill>
          <a:latin typeface="Gill Sans MT" panose="020B0502020104020203" pitchFamily="34" charset="0"/>
          <a:ea typeface="+mn-ea"/>
          <a:cs typeface="微软雅黑" charset="0"/>
          <a:sym typeface="Arial" charset="0"/>
        </a:defRPr>
      </a:lvl1pPr>
      <a:lvl2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2pPr>
      <a:lvl3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3pPr>
      <a:lvl4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4pPr>
      <a:lvl5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5pPr>
      <a:lvl6pPr marL="4572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6pPr>
      <a:lvl7pPr marL="9144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7pPr>
      <a:lvl8pPr marL="13716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8pPr>
      <a:lvl9pPr marL="18288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9pPr>
    </p:titleStyle>
    <p:body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0.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1.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2.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3.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4.emf"/></Relationships>
</file>

<file path=ppt/slides/_rels/slide2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6.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7.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7.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2.xml"/><Relationship Id="rId7" Type="http://schemas.openxmlformats.org/officeDocument/2006/relationships/notesSlide" Target="../notesSlides/notesSlide2.xml"/><Relationship Id="rId2" Type="http://schemas.openxmlformats.org/officeDocument/2006/relationships/tags" Target="../tags/tag1.xml"/><Relationship Id="rId1" Type="http://schemas.openxmlformats.org/officeDocument/2006/relationships/vmlDrawing" Target="../drawings/vmlDrawing11.vml"/><Relationship Id="rId6" Type="http://schemas.openxmlformats.org/officeDocument/2006/relationships/slideLayout" Target="../slideLayouts/slideLayout2.xml"/><Relationship Id="rId5" Type="http://schemas.openxmlformats.org/officeDocument/2006/relationships/tags" Target="../tags/tag4.xml"/><Relationship Id="rId4" Type="http://schemas.openxmlformats.org/officeDocument/2006/relationships/tags" Target="../tags/tag3.xml"/><Relationship Id="rId9" Type="http://schemas.openxmlformats.org/officeDocument/2006/relationships/image" Target="../media/image18.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6.xml"/><Relationship Id="rId7" Type="http://schemas.openxmlformats.org/officeDocument/2006/relationships/notesSlide" Target="../notesSlides/notesSlide3.xml"/><Relationship Id="rId2" Type="http://schemas.openxmlformats.org/officeDocument/2006/relationships/tags" Target="../tags/tag5.xml"/><Relationship Id="rId1" Type="http://schemas.openxmlformats.org/officeDocument/2006/relationships/vmlDrawing" Target="../drawings/vmlDrawing12.vml"/><Relationship Id="rId6" Type="http://schemas.openxmlformats.org/officeDocument/2006/relationships/slideLayout" Target="../slideLayouts/slideLayout4.xml"/><Relationship Id="rId11" Type="http://schemas.openxmlformats.org/officeDocument/2006/relationships/image" Target="../media/image20.wmf"/><Relationship Id="rId5" Type="http://schemas.openxmlformats.org/officeDocument/2006/relationships/tags" Target="../tags/tag8.xml"/><Relationship Id="rId10" Type="http://schemas.openxmlformats.org/officeDocument/2006/relationships/oleObject" Target="../embeddings/oleObject13.bin"/><Relationship Id="rId4" Type="http://schemas.openxmlformats.org/officeDocument/2006/relationships/tags" Target="../tags/tag7.xml"/><Relationship Id="rId9" Type="http://schemas.openxmlformats.org/officeDocument/2006/relationships/image" Target="../media/image19.w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10.xml"/><Relationship Id="rId7" Type="http://schemas.openxmlformats.org/officeDocument/2006/relationships/notesSlide" Target="../notesSlides/notesSlide4.xml"/><Relationship Id="rId2" Type="http://schemas.openxmlformats.org/officeDocument/2006/relationships/tags" Target="../tags/tag9.xml"/><Relationship Id="rId1" Type="http://schemas.openxmlformats.org/officeDocument/2006/relationships/vmlDrawing" Target="../drawings/vmlDrawing13.vml"/><Relationship Id="rId6" Type="http://schemas.openxmlformats.org/officeDocument/2006/relationships/slideLayout" Target="../slideLayouts/slideLayout4.xml"/><Relationship Id="rId11" Type="http://schemas.openxmlformats.org/officeDocument/2006/relationships/image" Target="../media/image21.wmf"/><Relationship Id="rId5" Type="http://schemas.openxmlformats.org/officeDocument/2006/relationships/tags" Target="../tags/tag12.xml"/><Relationship Id="rId10" Type="http://schemas.openxmlformats.org/officeDocument/2006/relationships/oleObject" Target="../embeddings/oleObject15.bin"/><Relationship Id="rId4" Type="http://schemas.openxmlformats.org/officeDocument/2006/relationships/tags" Target="../tags/tag11.xml"/><Relationship Id="rId9" Type="http://schemas.openxmlformats.org/officeDocument/2006/relationships/image" Target="../media/image19.w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14.xml"/><Relationship Id="rId7" Type="http://schemas.openxmlformats.org/officeDocument/2006/relationships/notesSlide" Target="../notesSlides/notesSlide5.xml"/><Relationship Id="rId2" Type="http://schemas.openxmlformats.org/officeDocument/2006/relationships/tags" Target="../tags/tag13.xml"/><Relationship Id="rId1" Type="http://schemas.openxmlformats.org/officeDocument/2006/relationships/vmlDrawing" Target="../drawings/vmlDrawing14.vml"/><Relationship Id="rId6" Type="http://schemas.openxmlformats.org/officeDocument/2006/relationships/slideLayout" Target="../slideLayouts/slideLayout4.xml"/><Relationship Id="rId11" Type="http://schemas.openxmlformats.org/officeDocument/2006/relationships/image" Target="../media/image23.wmf"/><Relationship Id="rId5" Type="http://schemas.openxmlformats.org/officeDocument/2006/relationships/tags" Target="../tags/tag16.xml"/><Relationship Id="rId10" Type="http://schemas.openxmlformats.org/officeDocument/2006/relationships/oleObject" Target="../embeddings/oleObject17.bin"/><Relationship Id="rId4" Type="http://schemas.openxmlformats.org/officeDocument/2006/relationships/tags" Target="../tags/tag15.xml"/><Relationship Id="rId9" Type="http://schemas.openxmlformats.org/officeDocument/2006/relationships/image" Target="../media/image22.wmf"/></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tags" Target="../tags/tag18.xml"/><Relationship Id="rId7" Type="http://schemas.openxmlformats.org/officeDocument/2006/relationships/notesSlide" Target="../notesSlides/notesSlide6.xml"/><Relationship Id="rId2" Type="http://schemas.openxmlformats.org/officeDocument/2006/relationships/tags" Target="../tags/tag17.xml"/><Relationship Id="rId1" Type="http://schemas.openxmlformats.org/officeDocument/2006/relationships/vmlDrawing" Target="../drawings/vmlDrawing15.vml"/><Relationship Id="rId6" Type="http://schemas.openxmlformats.org/officeDocument/2006/relationships/slideLayout" Target="../slideLayouts/slideLayout4.xml"/><Relationship Id="rId11" Type="http://schemas.openxmlformats.org/officeDocument/2006/relationships/image" Target="../media/image25.wmf"/><Relationship Id="rId5" Type="http://schemas.openxmlformats.org/officeDocument/2006/relationships/tags" Target="../tags/tag20.xml"/><Relationship Id="rId10" Type="http://schemas.openxmlformats.org/officeDocument/2006/relationships/oleObject" Target="../embeddings/oleObject19.bin"/><Relationship Id="rId4" Type="http://schemas.openxmlformats.org/officeDocument/2006/relationships/tags" Target="../tags/tag19.xml"/><Relationship Id="rId9" Type="http://schemas.openxmlformats.org/officeDocument/2006/relationships/image" Target="../media/image24.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tags" Target="../tags/tag22.xml"/><Relationship Id="rId7" Type="http://schemas.openxmlformats.org/officeDocument/2006/relationships/notesSlide" Target="../notesSlides/notesSlide7.xml"/><Relationship Id="rId2" Type="http://schemas.openxmlformats.org/officeDocument/2006/relationships/tags" Target="../tags/tag21.xml"/><Relationship Id="rId1" Type="http://schemas.openxmlformats.org/officeDocument/2006/relationships/vmlDrawing" Target="../drawings/vmlDrawing16.vml"/><Relationship Id="rId6" Type="http://schemas.openxmlformats.org/officeDocument/2006/relationships/slideLayout" Target="../slideLayouts/slideLayout4.xml"/><Relationship Id="rId11" Type="http://schemas.openxmlformats.org/officeDocument/2006/relationships/image" Target="../media/image25.wmf"/><Relationship Id="rId5" Type="http://schemas.openxmlformats.org/officeDocument/2006/relationships/tags" Target="../tags/tag24.xml"/><Relationship Id="rId10" Type="http://schemas.openxmlformats.org/officeDocument/2006/relationships/oleObject" Target="../embeddings/oleObject21.bin"/><Relationship Id="rId4" Type="http://schemas.openxmlformats.org/officeDocument/2006/relationships/tags" Target="../tags/tag23.xml"/><Relationship Id="rId9" Type="http://schemas.openxmlformats.org/officeDocument/2006/relationships/image" Target="../media/image26.wmf"/></Relationships>
</file>

<file path=ppt/slides/_rels/slide42.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tags" Target="../tags/tag26.xml"/><Relationship Id="rId7" Type="http://schemas.openxmlformats.org/officeDocument/2006/relationships/oleObject" Target="../embeddings/oleObject22.bin"/><Relationship Id="rId2" Type="http://schemas.openxmlformats.org/officeDocument/2006/relationships/tags" Target="../tags/tag25.xml"/><Relationship Id="rId1" Type="http://schemas.openxmlformats.org/officeDocument/2006/relationships/vmlDrawing" Target="../drawings/vmlDrawing17.vml"/><Relationship Id="rId6" Type="http://schemas.openxmlformats.org/officeDocument/2006/relationships/notesSlide" Target="../notesSlides/notesSlide8.xml"/><Relationship Id="rId5" Type="http://schemas.openxmlformats.org/officeDocument/2006/relationships/slideLayout" Target="../slideLayouts/slideLayout4.xml"/><Relationship Id="rId4" Type="http://schemas.openxmlformats.org/officeDocument/2006/relationships/tags" Target="../tags/tag27.xml"/></Relationships>
</file>

<file path=ppt/slides/_rels/slide43.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tags" Target="../tags/tag29.xml"/><Relationship Id="rId7" Type="http://schemas.openxmlformats.org/officeDocument/2006/relationships/oleObject" Target="../embeddings/oleObject23.bin"/><Relationship Id="rId2" Type="http://schemas.openxmlformats.org/officeDocument/2006/relationships/tags" Target="../tags/tag28.xml"/><Relationship Id="rId1" Type="http://schemas.openxmlformats.org/officeDocument/2006/relationships/vmlDrawing" Target="../drawings/vmlDrawing18.vml"/><Relationship Id="rId6" Type="http://schemas.openxmlformats.org/officeDocument/2006/relationships/notesSlide" Target="../notesSlides/notesSlide9.xml"/><Relationship Id="rId5" Type="http://schemas.openxmlformats.org/officeDocument/2006/relationships/slideLayout" Target="../slideLayouts/slideLayout4.xml"/><Relationship Id="rId4" Type="http://schemas.openxmlformats.org/officeDocument/2006/relationships/tags" Target="../tags/tag30.xml"/></Relationships>
</file>

<file path=ppt/slides/_rels/slide44.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tags" Target="../tags/tag32.xml"/><Relationship Id="rId7" Type="http://schemas.openxmlformats.org/officeDocument/2006/relationships/oleObject" Target="../embeddings/oleObject24.bin"/><Relationship Id="rId2" Type="http://schemas.openxmlformats.org/officeDocument/2006/relationships/tags" Target="../tags/tag31.xml"/><Relationship Id="rId1" Type="http://schemas.openxmlformats.org/officeDocument/2006/relationships/vmlDrawing" Target="../drawings/vmlDrawing19.vml"/><Relationship Id="rId6" Type="http://schemas.openxmlformats.org/officeDocument/2006/relationships/notesSlide" Target="../notesSlides/notesSlide10.xml"/><Relationship Id="rId5" Type="http://schemas.openxmlformats.org/officeDocument/2006/relationships/slideLayout" Target="../slideLayouts/slideLayout4.xml"/><Relationship Id="rId4" Type="http://schemas.openxmlformats.org/officeDocument/2006/relationships/tags" Target="../tags/tag33.xml"/></Relationships>
</file>

<file path=ppt/slides/_rels/slide45.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tags" Target="../tags/tag35.xml"/><Relationship Id="rId7" Type="http://schemas.openxmlformats.org/officeDocument/2006/relationships/oleObject" Target="../embeddings/oleObject25.bin"/><Relationship Id="rId2" Type="http://schemas.openxmlformats.org/officeDocument/2006/relationships/tags" Target="../tags/tag34.xml"/><Relationship Id="rId1" Type="http://schemas.openxmlformats.org/officeDocument/2006/relationships/vmlDrawing" Target="../drawings/vmlDrawing20.vml"/><Relationship Id="rId6" Type="http://schemas.openxmlformats.org/officeDocument/2006/relationships/notesSlide" Target="../notesSlides/notesSlide11.xml"/><Relationship Id="rId5" Type="http://schemas.openxmlformats.org/officeDocument/2006/relationships/slideLayout" Target="../slideLayouts/slideLayout4.xml"/><Relationship Id="rId4" Type="http://schemas.openxmlformats.org/officeDocument/2006/relationships/tags" Target="../tags/tag36.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38.xml"/><Relationship Id="rId7" Type="http://schemas.openxmlformats.org/officeDocument/2006/relationships/notesSlide" Target="../notesSlides/notesSlide12.xml"/><Relationship Id="rId2" Type="http://schemas.openxmlformats.org/officeDocument/2006/relationships/tags" Target="../tags/tag37.xml"/><Relationship Id="rId1" Type="http://schemas.openxmlformats.org/officeDocument/2006/relationships/vmlDrawing" Target="../drawings/vmlDrawing21.vml"/><Relationship Id="rId6" Type="http://schemas.openxmlformats.org/officeDocument/2006/relationships/slideLayout" Target="../slideLayouts/slideLayout2.xml"/><Relationship Id="rId5" Type="http://schemas.openxmlformats.org/officeDocument/2006/relationships/tags" Target="../tags/tag40.xml"/><Relationship Id="rId4" Type="http://schemas.openxmlformats.org/officeDocument/2006/relationships/tags" Target="../tags/tag39.xml"/><Relationship Id="rId9" Type="http://schemas.openxmlformats.org/officeDocument/2006/relationships/image" Target="../media/image31.wmf"/></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tags" Target="../tags/tag42.xml"/><Relationship Id="rId7" Type="http://schemas.openxmlformats.org/officeDocument/2006/relationships/notesSlide" Target="../notesSlides/notesSlide13.xml"/><Relationship Id="rId2" Type="http://schemas.openxmlformats.org/officeDocument/2006/relationships/tags" Target="../tags/tag41.xml"/><Relationship Id="rId1" Type="http://schemas.openxmlformats.org/officeDocument/2006/relationships/vmlDrawing" Target="../drawings/vmlDrawing22.vml"/><Relationship Id="rId6" Type="http://schemas.openxmlformats.org/officeDocument/2006/relationships/slideLayout" Target="../slideLayouts/slideLayout2.xml"/><Relationship Id="rId5" Type="http://schemas.openxmlformats.org/officeDocument/2006/relationships/tags" Target="../tags/tag44.xml"/><Relationship Id="rId4" Type="http://schemas.openxmlformats.org/officeDocument/2006/relationships/tags" Target="../tags/tag43.xml"/><Relationship Id="rId9" Type="http://schemas.openxmlformats.org/officeDocument/2006/relationships/image" Target="../media/image32.w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tags" Target="../tags/tag46.xml"/><Relationship Id="rId7" Type="http://schemas.openxmlformats.org/officeDocument/2006/relationships/notesSlide" Target="../notesSlides/notesSlide14.xml"/><Relationship Id="rId2" Type="http://schemas.openxmlformats.org/officeDocument/2006/relationships/tags" Target="../tags/tag45.xml"/><Relationship Id="rId1" Type="http://schemas.openxmlformats.org/officeDocument/2006/relationships/vmlDrawing" Target="../drawings/vmlDrawing23.vml"/><Relationship Id="rId6" Type="http://schemas.openxmlformats.org/officeDocument/2006/relationships/slideLayout" Target="../slideLayouts/slideLayout2.xml"/><Relationship Id="rId5" Type="http://schemas.openxmlformats.org/officeDocument/2006/relationships/tags" Target="../tags/tag48.xml"/><Relationship Id="rId4" Type="http://schemas.openxmlformats.org/officeDocument/2006/relationships/tags" Target="../tags/tag47.xml"/><Relationship Id="rId9" Type="http://schemas.openxmlformats.org/officeDocument/2006/relationships/image" Target="../media/image33.wmf"/></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tags" Target="../tags/tag50.xml"/><Relationship Id="rId7" Type="http://schemas.openxmlformats.org/officeDocument/2006/relationships/notesSlide" Target="../notesSlides/notesSlide15.xml"/><Relationship Id="rId2" Type="http://schemas.openxmlformats.org/officeDocument/2006/relationships/tags" Target="../tags/tag49.xml"/><Relationship Id="rId1" Type="http://schemas.openxmlformats.org/officeDocument/2006/relationships/vmlDrawing" Target="../drawings/vmlDrawing24.vml"/><Relationship Id="rId6" Type="http://schemas.openxmlformats.org/officeDocument/2006/relationships/slideLayout" Target="../slideLayouts/slideLayout2.xml"/><Relationship Id="rId5" Type="http://schemas.openxmlformats.org/officeDocument/2006/relationships/tags" Target="../tags/tag52.xml"/><Relationship Id="rId4" Type="http://schemas.openxmlformats.org/officeDocument/2006/relationships/tags" Target="../tags/tag51.xml"/><Relationship Id="rId9" Type="http://schemas.openxmlformats.org/officeDocument/2006/relationships/image" Target="../media/image34.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tags" Target="../tags/tag54.xml"/><Relationship Id="rId7" Type="http://schemas.openxmlformats.org/officeDocument/2006/relationships/notesSlide" Target="../notesSlides/notesSlide16.xml"/><Relationship Id="rId2" Type="http://schemas.openxmlformats.org/officeDocument/2006/relationships/tags" Target="../tags/tag53.xml"/><Relationship Id="rId1" Type="http://schemas.openxmlformats.org/officeDocument/2006/relationships/vmlDrawing" Target="../drawings/vmlDrawing25.vml"/><Relationship Id="rId6" Type="http://schemas.openxmlformats.org/officeDocument/2006/relationships/slideLayout" Target="../slideLayouts/slideLayout2.xml"/><Relationship Id="rId5" Type="http://schemas.openxmlformats.org/officeDocument/2006/relationships/tags" Target="../tags/tag56.xml"/><Relationship Id="rId4" Type="http://schemas.openxmlformats.org/officeDocument/2006/relationships/tags" Target="../tags/tag55.xml"/><Relationship Id="rId9" Type="http://schemas.openxmlformats.org/officeDocument/2006/relationships/image" Target="../media/image35.wmf"/></Relationships>
</file>

<file path=ppt/slides/_rels/slide5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eaLnBrk="1" hangingPunct="1"/>
            <a:r>
              <a:rPr lang="en-US" altLang="zh-CN" b="1" dirty="0"/>
              <a:t>2019</a:t>
            </a:r>
            <a:r>
              <a:rPr lang="zh-CN" altLang="en-US" b="1" dirty="0"/>
              <a:t>年秋</a:t>
            </a:r>
            <a:endParaRPr lang="zh-CN" altLang="en-US" dirty="0"/>
          </a:p>
        </p:txBody>
      </p:sp>
      <p:sp>
        <p:nvSpPr>
          <p:cNvPr id="4" name="Slide Number Placeholder 3"/>
          <p:cNvSpPr>
            <a:spLocks noGrp="1"/>
          </p:cNvSpPr>
          <p:nvPr>
            <p:ph type="sldNum" sz="quarter" idx="12"/>
          </p:nvPr>
        </p:nvSpPr>
        <p:spPr/>
        <p:txBody>
          <a:bodyPr/>
          <a:lstStyle/>
          <a:p>
            <a:pPr>
              <a:defRPr/>
            </a:pPr>
            <a:fld id="{F14F7C2F-BCBD-A149-8F90-21DECE8FB1A6}" type="slidenum">
              <a:rPr lang="en-US" altLang="zh-CN" smtClean="0">
                <a:solidFill>
                  <a:srgbClr val="1F497D"/>
                </a:solidFill>
              </a:rPr>
              <a:pPr>
                <a:defRPr/>
              </a:pPr>
              <a:t>1</a:t>
            </a:fld>
            <a:endParaRPr lang="zh-CN" altLang="en-US">
              <a:solidFill>
                <a:srgbClr val="1F497D"/>
              </a:solidFill>
            </a:endParaRPr>
          </a:p>
        </p:txBody>
      </p:sp>
      <p:sp>
        <p:nvSpPr>
          <p:cNvPr id="5" name="标题 1"/>
          <p:cNvSpPr>
            <a:spLocks noGrp="1" noChangeArrowheads="1"/>
          </p:cNvSpPr>
          <p:nvPr>
            <p:ph type="ctrTitle"/>
          </p:nvPr>
        </p:nvSpPr>
        <p:spPr/>
        <p:txBody>
          <a:bodyPr anchor="ctr"/>
          <a:lstStyle/>
          <a:p>
            <a:pPr algn="ctr" eaLnBrk="1" hangingPunct="1"/>
            <a:r>
              <a:rPr kumimoji="0" lang="zh-CN" altLang="en-US" sz="3600" b="1">
                <a:solidFill>
                  <a:srgbClr val="0000FF"/>
                </a:solidFill>
                <a:latin typeface="微软雅黑" charset="0"/>
                <a:ea typeface="微软雅黑" charset="0"/>
              </a:rPr>
              <a:t>多</a:t>
            </a:r>
            <a:r>
              <a:rPr kumimoji="0" lang="zh-CN" altLang="en-US" sz="3600" b="1" dirty="0">
                <a:solidFill>
                  <a:srgbClr val="0000FF"/>
                </a:solidFill>
                <a:latin typeface="微软雅黑" charset="0"/>
                <a:ea typeface="微软雅黑" charset="0"/>
              </a:rPr>
              <a:t>周期</a:t>
            </a:r>
            <a:r>
              <a:rPr kumimoji="0" lang="en-US" altLang="zh-CN" sz="3600" b="1" dirty="0">
                <a:solidFill>
                  <a:srgbClr val="0000FF"/>
                </a:solidFill>
                <a:latin typeface="微软雅黑" charset="0"/>
                <a:ea typeface="微软雅黑" charset="0"/>
              </a:rPr>
              <a:t>CPU</a:t>
            </a:r>
            <a:r>
              <a:rPr kumimoji="0" lang="zh-CN" altLang="en-US" sz="3600" b="1" dirty="0">
                <a:solidFill>
                  <a:srgbClr val="0000FF"/>
                </a:solidFill>
                <a:latin typeface="微软雅黑" charset="0"/>
                <a:ea typeface="微软雅黑" charset="0"/>
              </a:rPr>
              <a:t>设计</a:t>
            </a:r>
          </a:p>
        </p:txBody>
      </p:sp>
      <p:cxnSp>
        <p:nvCxnSpPr>
          <p:cNvPr id="10" name="直接连接符 20"/>
          <p:cNvCxnSpPr>
            <a:cxnSpLocks noChangeShapeType="1"/>
          </p:cNvCxnSpPr>
          <p:nvPr/>
        </p:nvCxnSpPr>
        <p:spPr bwMode="auto">
          <a:xfrm flipV="1">
            <a:off x="971600" y="5354166"/>
            <a:ext cx="7272337" cy="19050"/>
          </a:xfrm>
          <a:prstGeom prst="line">
            <a:avLst/>
          </a:prstGeom>
          <a:noFill/>
          <a:ln w="9525">
            <a:solidFill>
              <a:srgbClr val="000000"/>
            </a:solidFill>
            <a:round/>
            <a:headEnd/>
            <a:tailEnd/>
          </a:ln>
          <a:effectLst>
            <a:outerShdw blurRad="88900" dist="127000" algn="l" rotWithShape="0">
              <a:srgbClr val="000000">
                <a:alpha val="39999"/>
              </a:srgbClr>
            </a:outerShdw>
          </a:effectLst>
        </p:spPr>
      </p:cxnSp>
      <p:sp>
        <p:nvSpPr>
          <p:cNvPr id="11" name="标题 1"/>
          <p:cNvSpPr txBox="1">
            <a:spLocks noChangeArrowheads="1"/>
          </p:cNvSpPr>
          <p:nvPr/>
        </p:nvSpPr>
        <p:spPr bwMode="auto">
          <a:xfrm>
            <a:off x="5057775" y="322263"/>
            <a:ext cx="41052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defRPr>
            </a:lvl9pPr>
          </a:lstStyle>
          <a:p>
            <a:pPr algn="ctr" eaLnBrk="1" hangingPunct="1"/>
            <a:r>
              <a:rPr kumimoji="0" lang="zh-CN" altLang="en-US" dirty="0">
                <a:latin typeface="微软雅黑" charset="0"/>
                <a:ea typeface="微软雅黑" charset="0"/>
                <a:cs typeface="微软雅黑" charset="0"/>
                <a:sym typeface="Arial" charset="0"/>
              </a:rPr>
              <a:t>计算机组成原理</a:t>
            </a:r>
          </a:p>
        </p:txBody>
      </p:sp>
    </p:spTree>
    <p:extLst>
      <p:ext uri="{BB962C8B-B14F-4D97-AF65-F5344CB8AC3E}">
        <p14:creationId xmlns:p14="http://schemas.microsoft.com/office/powerpoint/2010/main" val="420627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多周期</a:t>
            </a:r>
            <a:r>
              <a:rPr lang="en-US" altLang="zh-CN" dirty="0"/>
              <a:t>CPU</a:t>
            </a:r>
            <a:endParaRPr lang="en-US" dirty="0"/>
          </a:p>
        </p:txBody>
      </p:sp>
      <p:sp>
        <p:nvSpPr>
          <p:cNvPr id="3" name="Content Placeholder 2"/>
          <p:cNvSpPr>
            <a:spLocks noGrp="1"/>
          </p:cNvSpPr>
          <p:nvPr>
            <p:ph idx="1"/>
          </p:nvPr>
        </p:nvSpPr>
        <p:spPr/>
        <p:txBody>
          <a:bodyPr/>
          <a:lstStyle/>
          <a:p>
            <a:r>
              <a:rPr lang="zh-CN" altLang="en-US" sz="2400" dirty="0"/>
              <a:t>将指令执行过程分解成多个步骤</a:t>
            </a:r>
          </a:p>
          <a:p>
            <a:pPr lvl="1"/>
            <a:r>
              <a:rPr lang="zh-CN" altLang="en-US" sz="2000" dirty="0"/>
              <a:t>和单周期</a:t>
            </a:r>
            <a:r>
              <a:rPr lang="en-US" altLang="zh-CN" sz="2000" dirty="0"/>
              <a:t>CPU</a:t>
            </a:r>
            <a:r>
              <a:rPr lang="zh-CN" altLang="en-US" sz="2000" dirty="0"/>
              <a:t>基本相同</a:t>
            </a:r>
          </a:p>
          <a:p>
            <a:pPr lvl="1"/>
            <a:r>
              <a:rPr lang="zh-CN" altLang="en-US" sz="2000" dirty="0"/>
              <a:t>每条指令占用它需要的步骤数</a:t>
            </a:r>
          </a:p>
          <a:p>
            <a:r>
              <a:rPr lang="zh-CN" altLang="en-US" sz="2400" dirty="0"/>
              <a:t>每个</a:t>
            </a:r>
            <a:r>
              <a:rPr lang="zh-CN" altLang="en-US" sz="2400" dirty="0">
                <a:solidFill>
                  <a:srgbClr val="FF0000"/>
                </a:solidFill>
              </a:rPr>
              <a:t>步骤</a:t>
            </a:r>
            <a:r>
              <a:rPr lang="zh-CN" altLang="en-US" sz="2400" dirty="0"/>
              <a:t>占用一个时钟周期</a:t>
            </a:r>
          </a:p>
          <a:p>
            <a:pPr lvl="1"/>
            <a:r>
              <a:rPr lang="zh-CN" altLang="en-US" sz="2000" dirty="0"/>
              <a:t>尽量平衡各步骤间的延迟</a:t>
            </a:r>
          </a:p>
          <a:p>
            <a:pPr lvl="1"/>
            <a:r>
              <a:rPr lang="zh-CN" altLang="en-US" sz="2000" dirty="0"/>
              <a:t>尽量限制每个步骤使用单一的主要部件</a:t>
            </a:r>
          </a:p>
          <a:p>
            <a:pPr lvl="1"/>
            <a:r>
              <a:rPr lang="zh-CN" altLang="en-US" sz="2000" dirty="0"/>
              <a:t>控制器仅需提供当前步骤所需要的控制信号</a:t>
            </a:r>
          </a:p>
          <a:p>
            <a:r>
              <a:rPr lang="zh-CN" altLang="en-US" sz="2400" dirty="0"/>
              <a:t>前提</a:t>
            </a:r>
          </a:p>
          <a:p>
            <a:pPr lvl="1"/>
            <a:r>
              <a:rPr lang="zh-CN" altLang="en-US" sz="2000" dirty="0"/>
              <a:t>保存好下一步骤要用到的值</a:t>
            </a:r>
          </a:p>
          <a:p>
            <a:pPr lvl="2"/>
            <a:r>
              <a:rPr lang="zh-CN" altLang="en-US" sz="1800" dirty="0"/>
              <a:t>引入“新”的内部寄存器</a:t>
            </a:r>
          </a:p>
          <a:p>
            <a:pPr lvl="1"/>
            <a:r>
              <a:rPr lang="zh-CN" altLang="en-US" sz="2000" dirty="0"/>
              <a:t>转到下一步骤执行</a:t>
            </a:r>
          </a:p>
          <a:p>
            <a:pPr lvl="2"/>
            <a:r>
              <a:rPr lang="zh-CN" altLang="en-US" sz="1800" dirty="0"/>
              <a:t>引入状态标记当前步骤</a:t>
            </a:r>
          </a:p>
          <a:p>
            <a:pPr lvl="2"/>
            <a:r>
              <a:rPr lang="zh-CN" altLang="en-US" sz="1800" dirty="0"/>
              <a:t>有限自动机</a:t>
            </a:r>
          </a:p>
          <a:p>
            <a:endParaRPr lang="en-US" sz="24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10</a:t>
            </a:fld>
            <a:endParaRPr lang="zh-CN" altLang="en-US">
              <a:solidFill>
                <a:srgbClr val="1F497D"/>
              </a:solidFill>
            </a:endParaRPr>
          </a:p>
        </p:txBody>
      </p:sp>
    </p:spTree>
    <p:extLst>
      <p:ext uri="{BB962C8B-B14F-4D97-AF65-F5344CB8AC3E}">
        <p14:creationId xmlns:p14="http://schemas.microsoft.com/office/powerpoint/2010/main" val="1747376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多周期</a:t>
            </a:r>
            <a:r>
              <a:rPr lang="en-US" altLang="zh-CN" dirty="0"/>
              <a:t>CPU</a:t>
            </a:r>
            <a:r>
              <a:rPr lang="zh-CN" altLang="en-US" dirty="0"/>
              <a:t>的控制器</a:t>
            </a:r>
            <a:endParaRPr lang="en-US" dirty="0"/>
          </a:p>
        </p:txBody>
      </p:sp>
      <p:sp>
        <p:nvSpPr>
          <p:cNvPr id="3" name="Content Placeholder 2"/>
          <p:cNvSpPr>
            <a:spLocks noGrp="1"/>
          </p:cNvSpPr>
          <p:nvPr>
            <p:ph idx="1"/>
          </p:nvPr>
        </p:nvSpPr>
        <p:spPr/>
        <p:txBody>
          <a:bodyPr/>
          <a:lstStyle/>
          <a:p>
            <a:r>
              <a:rPr lang="zh-CN" altLang="en-US" dirty="0"/>
              <a:t>控制器的功能就是控制指令的执行过程</a:t>
            </a:r>
          </a:p>
          <a:p>
            <a:pPr lvl="1"/>
            <a:r>
              <a:rPr lang="zh-CN" altLang="en-US" dirty="0"/>
              <a:t>能够正确并且自动地连续执行指令</a:t>
            </a:r>
          </a:p>
          <a:p>
            <a:pPr lvl="2"/>
            <a:r>
              <a:rPr lang="zh-CN" altLang="en-US" dirty="0"/>
              <a:t>按程序中设定的指令次序执行</a:t>
            </a:r>
          </a:p>
          <a:p>
            <a:pPr lvl="1"/>
            <a:r>
              <a:rPr lang="zh-CN" altLang="en-US" dirty="0"/>
              <a:t>正确地分步完成每一条指令规定的功能</a:t>
            </a:r>
          </a:p>
          <a:p>
            <a:pPr lvl="2"/>
            <a:r>
              <a:rPr lang="zh-CN" altLang="en-US" dirty="0"/>
              <a:t>读取指令</a:t>
            </a:r>
            <a:r>
              <a:rPr lang="zh-CN" altLang="en-US" b="1" dirty="0"/>
              <a:t>→ </a:t>
            </a:r>
            <a:r>
              <a:rPr lang="zh-CN" altLang="en-US" dirty="0"/>
              <a:t>分析指令</a:t>
            </a:r>
            <a:r>
              <a:rPr lang="zh-CN" altLang="en-US" b="1" dirty="0"/>
              <a:t>→ </a:t>
            </a:r>
            <a:r>
              <a:rPr lang="zh-CN" altLang="en-US" dirty="0"/>
              <a:t>执行指令</a:t>
            </a:r>
          </a:p>
          <a:p>
            <a:r>
              <a:rPr lang="zh-CN" altLang="en-US" dirty="0"/>
              <a:t>进一步讲，就是向计算机各功能部件提供协调运行每一个步骤所需要的控制信号</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11</a:t>
            </a:fld>
            <a:endParaRPr lang="zh-CN" altLang="en-US">
              <a:solidFill>
                <a:srgbClr val="1F497D"/>
              </a:solidFill>
            </a:endParaRPr>
          </a:p>
        </p:txBody>
      </p:sp>
    </p:spTree>
    <p:extLst>
      <p:ext uri="{BB962C8B-B14F-4D97-AF65-F5344CB8AC3E}">
        <p14:creationId xmlns:p14="http://schemas.microsoft.com/office/powerpoint/2010/main" val="1008546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控制器的组成</a:t>
            </a:r>
            <a:endParaRPr lang="en-US" dirty="0"/>
          </a:p>
        </p:txBody>
      </p:sp>
      <p:sp>
        <p:nvSpPr>
          <p:cNvPr id="3" name="Content Placeholder 2"/>
          <p:cNvSpPr>
            <a:spLocks noGrp="1"/>
          </p:cNvSpPr>
          <p:nvPr>
            <p:ph idx="1"/>
          </p:nvPr>
        </p:nvSpPr>
        <p:spPr/>
        <p:txBody>
          <a:bodyPr/>
          <a:lstStyle/>
          <a:p>
            <a:r>
              <a:rPr lang="zh-CN" altLang="en-US" dirty="0"/>
              <a:t>①程序计数器</a:t>
            </a:r>
            <a:r>
              <a:rPr lang="en-US" altLang="zh-CN" b="1" dirty="0"/>
              <a:t>PC</a:t>
            </a:r>
            <a:endParaRPr lang="zh-CN" altLang="en-US" dirty="0"/>
          </a:p>
          <a:p>
            <a:pPr lvl="1"/>
            <a:r>
              <a:rPr lang="zh-CN" altLang="en-US" dirty="0"/>
              <a:t>存放指令地址，有增量或接收新值功能</a:t>
            </a:r>
          </a:p>
          <a:p>
            <a:r>
              <a:rPr lang="zh-CN" altLang="en-US" dirty="0"/>
              <a:t>②指令寄存器</a:t>
            </a:r>
            <a:r>
              <a:rPr lang="en-US" altLang="zh-CN" b="1" dirty="0"/>
              <a:t>IR</a:t>
            </a:r>
            <a:endParaRPr lang="zh-CN" altLang="en-US" dirty="0"/>
          </a:p>
          <a:p>
            <a:pPr lvl="1"/>
            <a:r>
              <a:rPr lang="zh-CN" altLang="en-US" dirty="0"/>
              <a:t>存放指令内容：操作码与操作数地址</a:t>
            </a:r>
          </a:p>
          <a:p>
            <a:r>
              <a:rPr lang="zh-CN" altLang="en-US" dirty="0"/>
              <a:t>③指令执行步骤标记线路</a:t>
            </a:r>
          </a:p>
          <a:p>
            <a:pPr lvl="1"/>
            <a:r>
              <a:rPr lang="zh-CN" altLang="en-US" dirty="0"/>
              <a:t>指明每条指令的执行步骤和相对次序关系</a:t>
            </a:r>
          </a:p>
          <a:p>
            <a:r>
              <a:rPr lang="zh-CN" altLang="en-US" dirty="0"/>
              <a:t>④控制信号产生线路</a:t>
            </a:r>
          </a:p>
          <a:p>
            <a:pPr lvl="1"/>
            <a:r>
              <a:rPr lang="zh-CN" altLang="en-US" dirty="0"/>
              <a:t>给出计算机各功能部件协同运行所需要的控制信号</a:t>
            </a:r>
          </a:p>
          <a:p>
            <a:endParaRPr lang="en-US" altLang="zh-CN" dirty="0"/>
          </a:p>
          <a:p>
            <a:r>
              <a:rPr lang="zh-CN" altLang="en-US" dirty="0"/>
              <a:t>主脉冲源与启停控制线路</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12</a:t>
            </a:fld>
            <a:endParaRPr lang="zh-CN" altLang="en-US">
              <a:solidFill>
                <a:srgbClr val="1F497D"/>
              </a:solidFill>
            </a:endParaRPr>
          </a:p>
        </p:txBody>
      </p:sp>
    </p:spTree>
    <p:extLst>
      <p:ext uri="{BB962C8B-B14F-4D97-AF65-F5344CB8AC3E}">
        <p14:creationId xmlns:p14="http://schemas.microsoft.com/office/powerpoint/2010/main" val="2025662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多周期</a:t>
            </a:r>
            <a:r>
              <a:rPr lang="en-US" altLang="zh-CN" dirty="0"/>
              <a:t>CPU</a:t>
            </a:r>
            <a:r>
              <a:rPr lang="zh-CN" altLang="en-US" dirty="0"/>
              <a:t>控制器组成</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13</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435873" y="1268760"/>
            <a:ext cx="8250927" cy="4838134"/>
          </a:xfrm>
          <a:prstGeom prst="rect">
            <a:avLst/>
          </a:prstGeom>
        </p:spPr>
      </p:pic>
    </p:spTree>
    <p:extLst>
      <p:ext uri="{BB962C8B-B14F-4D97-AF65-F5344CB8AC3E}">
        <p14:creationId xmlns:p14="http://schemas.microsoft.com/office/powerpoint/2010/main" val="2103110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两种不同类型的控制器</a:t>
            </a:r>
            <a:endParaRPr lang="en-US" dirty="0"/>
          </a:p>
        </p:txBody>
      </p:sp>
      <p:sp>
        <p:nvSpPr>
          <p:cNvPr id="3" name="Content Placeholder 2"/>
          <p:cNvSpPr>
            <a:spLocks noGrp="1"/>
          </p:cNvSpPr>
          <p:nvPr>
            <p:ph idx="1"/>
          </p:nvPr>
        </p:nvSpPr>
        <p:spPr/>
        <p:txBody>
          <a:bodyPr/>
          <a:lstStyle/>
          <a:p>
            <a:r>
              <a:rPr lang="zh-CN" altLang="en-US" dirty="0"/>
              <a:t>根据指令步骤标记线路和控制信号产生线路不同的组成和不同的运行原理，有两种不同类型的控制器：</a:t>
            </a:r>
          </a:p>
          <a:p>
            <a:r>
              <a:rPr lang="zh-CN" altLang="en-US" dirty="0"/>
              <a:t>硬连线控制器</a:t>
            </a:r>
            <a:r>
              <a:rPr lang="en-US" altLang="zh-CN" dirty="0"/>
              <a:t>(</a:t>
            </a:r>
            <a:r>
              <a:rPr lang="zh-CN" altLang="en-US" dirty="0"/>
              <a:t>组合逻辑控制器</a:t>
            </a:r>
            <a:r>
              <a:rPr lang="en-US" altLang="zh-CN" dirty="0"/>
              <a:t>)</a:t>
            </a:r>
            <a:r>
              <a:rPr lang="zh-CN" altLang="en-US" dirty="0"/>
              <a:t>：</a:t>
            </a:r>
          </a:p>
          <a:p>
            <a:pPr lvl="1"/>
            <a:r>
              <a:rPr lang="zh-CN" altLang="en-US" dirty="0"/>
              <a:t>采用组合逻辑线路、依据指令及其执行步骤直接产生控制信号。</a:t>
            </a:r>
          </a:p>
          <a:p>
            <a:r>
              <a:rPr lang="zh-CN" altLang="en-US" dirty="0"/>
              <a:t>微程序控制器：</a:t>
            </a:r>
          </a:p>
          <a:p>
            <a:pPr lvl="1"/>
            <a:r>
              <a:rPr lang="zh-CN" altLang="en-US" dirty="0"/>
              <a:t>采用存储器电路把控制信号存储起来，依据指令执行的步骤读出要用到的信号组合。</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14</a:t>
            </a:fld>
            <a:endParaRPr lang="zh-CN" altLang="en-US">
              <a:solidFill>
                <a:srgbClr val="1F497D"/>
              </a:solidFill>
            </a:endParaRPr>
          </a:p>
        </p:txBody>
      </p:sp>
    </p:spTree>
    <p:extLst>
      <p:ext uri="{BB962C8B-B14F-4D97-AF65-F5344CB8AC3E}">
        <p14:creationId xmlns:p14="http://schemas.microsoft.com/office/powerpoint/2010/main" val="1305801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硬连线控制器</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15</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899592" y="1340768"/>
            <a:ext cx="7660181" cy="4822595"/>
          </a:xfrm>
          <a:prstGeom prst="rect">
            <a:avLst/>
          </a:prstGeom>
        </p:spPr>
      </p:pic>
    </p:spTree>
    <p:extLst>
      <p:ext uri="{BB962C8B-B14F-4D97-AF65-F5344CB8AC3E}">
        <p14:creationId xmlns:p14="http://schemas.microsoft.com/office/powerpoint/2010/main" val="208907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硬连线控制器组成与实现</a:t>
            </a:r>
            <a:endParaRPr lang="en-US" dirty="0"/>
          </a:p>
        </p:txBody>
      </p:sp>
      <p:sp>
        <p:nvSpPr>
          <p:cNvPr id="3" name="Content Placeholder 2"/>
          <p:cNvSpPr>
            <a:spLocks noGrp="1"/>
          </p:cNvSpPr>
          <p:nvPr>
            <p:ph idx="1"/>
          </p:nvPr>
        </p:nvSpPr>
        <p:spPr/>
        <p:txBody>
          <a:bodyPr/>
          <a:lstStyle/>
          <a:p>
            <a:r>
              <a:rPr lang="zh-CN" altLang="en-US" dirty="0"/>
              <a:t>硬连线控制器由</a:t>
            </a:r>
            <a:r>
              <a:rPr lang="zh-CN" altLang="en-US" dirty="0">
                <a:solidFill>
                  <a:srgbClr val="FF0000"/>
                </a:solidFill>
              </a:rPr>
              <a:t>程序计数器</a:t>
            </a:r>
            <a:r>
              <a:rPr lang="en-US" altLang="zh-CN" dirty="0">
                <a:solidFill>
                  <a:srgbClr val="FF0000"/>
                </a:solidFill>
              </a:rPr>
              <a:t>PC</a:t>
            </a:r>
            <a:r>
              <a:rPr lang="zh-CN" altLang="en-US" dirty="0">
                <a:solidFill>
                  <a:srgbClr val="FF0000"/>
                </a:solidFill>
              </a:rPr>
              <a:t>、指令寄存器</a:t>
            </a:r>
            <a:r>
              <a:rPr lang="en-US" altLang="zh-CN" dirty="0">
                <a:solidFill>
                  <a:srgbClr val="FF0000"/>
                </a:solidFill>
              </a:rPr>
              <a:t>IR</a:t>
            </a:r>
            <a:r>
              <a:rPr lang="zh-CN" altLang="en-US" dirty="0">
                <a:solidFill>
                  <a:srgbClr val="FF0000"/>
                </a:solidFill>
              </a:rPr>
              <a:t>、节拍发生器</a:t>
            </a:r>
            <a:r>
              <a:rPr lang="en-US" altLang="zh-CN" dirty="0">
                <a:solidFill>
                  <a:srgbClr val="FF0000"/>
                </a:solidFill>
              </a:rPr>
              <a:t>Timer</a:t>
            </a:r>
            <a:r>
              <a:rPr lang="zh-CN" altLang="en-US" dirty="0"/>
              <a:t>和</a:t>
            </a:r>
            <a:r>
              <a:rPr lang="zh-CN" altLang="en-US" dirty="0">
                <a:solidFill>
                  <a:srgbClr val="FF0000"/>
                </a:solidFill>
              </a:rPr>
              <a:t>控制信号产生部件</a:t>
            </a:r>
            <a:r>
              <a:rPr lang="en-US" altLang="zh-CN" dirty="0"/>
              <a:t>4 </a:t>
            </a:r>
            <a:r>
              <a:rPr lang="zh-CN" altLang="en-US" dirty="0"/>
              <a:t>部分组成。</a:t>
            </a:r>
          </a:p>
          <a:p>
            <a:r>
              <a:rPr lang="en-US" altLang="zh-CN" dirty="0">
                <a:solidFill>
                  <a:srgbClr val="FF0000"/>
                </a:solidFill>
              </a:rPr>
              <a:t>PC</a:t>
            </a:r>
            <a:r>
              <a:rPr lang="zh-CN" altLang="en-US" dirty="0"/>
              <a:t>用于提供待读出指令在主存储器中的地址，</a:t>
            </a:r>
          </a:p>
          <a:p>
            <a:r>
              <a:rPr lang="en-US" altLang="zh-CN" dirty="0">
                <a:solidFill>
                  <a:srgbClr val="FF0000"/>
                </a:solidFill>
              </a:rPr>
              <a:t>IR</a:t>
            </a:r>
            <a:r>
              <a:rPr lang="zh-CN" altLang="en-US" dirty="0"/>
              <a:t>用于保存从主存储器中读出的指令内容，</a:t>
            </a:r>
          </a:p>
          <a:p>
            <a:r>
              <a:rPr lang="en-US" altLang="zh-CN" dirty="0">
                <a:solidFill>
                  <a:srgbClr val="FF0000"/>
                </a:solidFill>
              </a:rPr>
              <a:t>Timer</a:t>
            </a:r>
            <a:r>
              <a:rPr lang="en-US" altLang="zh-CN" dirty="0"/>
              <a:t> </a:t>
            </a:r>
            <a:r>
              <a:rPr lang="zh-CN" altLang="en-US" dirty="0"/>
              <a:t>用于给出并维护指令执行步骤的编码，</a:t>
            </a:r>
          </a:p>
          <a:p>
            <a:r>
              <a:rPr lang="zh-CN" altLang="en-US" dirty="0">
                <a:solidFill>
                  <a:srgbClr val="FF0000"/>
                </a:solidFill>
              </a:rPr>
              <a:t>控制信号产生部件</a:t>
            </a:r>
            <a:r>
              <a:rPr lang="zh-CN" altLang="en-US" dirty="0"/>
              <a:t>用于依据指令内容（</a:t>
            </a:r>
            <a:r>
              <a:rPr lang="zh-CN" altLang="en-US" dirty="0">
                <a:solidFill>
                  <a:srgbClr val="0432FF"/>
                </a:solidFill>
              </a:rPr>
              <a:t>在</a:t>
            </a:r>
            <a:r>
              <a:rPr lang="en-US" altLang="zh-CN" dirty="0">
                <a:solidFill>
                  <a:srgbClr val="0432FF"/>
                </a:solidFill>
              </a:rPr>
              <a:t>IR</a:t>
            </a:r>
            <a:r>
              <a:rPr lang="zh-CN" altLang="en-US" dirty="0">
                <a:solidFill>
                  <a:srgbClr val="0432FF"/>
                </a:solidFill>
              </a:rPr>
              <a:t>中</a:t>
            </a:r>
            <a:r>
              <a:rPr lang="zh-CN" altLang="en-US" dirty="0"/>
              <a:t>）和指令执行所处的操作步骤（</a:t>
            </a:r>
            <a:r>
              <a:rPr lang="en-US" altLang="zh-CN" dirty="0">
                <a:solidFill>
                  <a:srgbClr val="0432FF"/>
                </a:solidFill>
              </a:rPr>
              <a:t>Timer </a:t>
            </a:r>
            <a:r>
              <a:rPr lang="zh-CN" altLang="en-US" dirty="0">
                <a:solidFill>
                  <a:srgbClr val="0432FF"/>
                </a:solidFill>
              </a:rPr>
              <a:t>提供</a:t>
            </a:r>
            <a:r>
              <a:rPr lang="zh-CN" altLang="en-US" dirty="0"/>
              <a:t>），用组合逻辑线路产生计算机本操作步骤中各个部件所需要的控制信号。</a:t>
            </a:r>
          </a:p>
          <a:p>
            <a:r>
              <a:rPr lang="zh-CN" altLang="en-US" dirty="0"/>
              <a:t>划分指令</a:t>
            </a:r>
            <a:r>
              <a:rPr lang="zh-CN" altLang="en-US" dirty="0">
                <a:solidFill>
                  <a:srgbClr val="0432FF"/>
                </a:solidFill>
              </a:rPr>
              <a:t>执行步骤</a:t>
            </a:r>
            <a:r>
              <a:rPr lang="zh-CN" altLang="en-US" dirty="0"/>
              <a:t>，确定各步骤应</a:t>
            </a:r>
            <a:r>
              <a:rPr lang="zh-CN" altLang="en-US" dirty="0">
                <a:solidFill>
                  <a:srgbClr val="0432FF"/>
                </a:solidFill>
              </a:rPr>
              <a:t>执行的功能</a:t>
            </a:r>
            <a:r>
              <a:rPr lang="zh-CN" altLang="en-US" dirty="0"/>
              <a:t>和步骤之间的衔接关系，以及确定各部件完成这些功能所</a:t>
            </a:r>
            <a:r>
              <a:rPr lang="zh-CN" altLang="en-US" dirty="0">
                <a:solidFill>
                  <a:srgbClr val="0432FF"/>
                </a:solidFill>
              </a:rPr>
              <a:t>需要的控制信号</a:t>
            </a:r>
            <a:r>
              <a:rPr lang="zh-CN" altLang="en-US" dirty="0"/>
              <a:t>，是控制器设计的几个关键环节。</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16</a:t>
            </a:fld>
            <a:endParaRPr lang="zh-CN" altLang="en-US">
              <a:solidFill>
                <a:srgbClr val="1F497D"/>
              </a:solidFill>
            </a:endParaRPr>
          </a:p>
        </p:txBody>
      </p:sp>
    </p:spTree>
    <p:extLst>
      <p:ext uri="{BB962C8B-B14F-4D97-AF65-F5344CB8AC3E}">
        <p14:creationId xmlns:p14="http://schemas.microsoft.com/office/powerpoint/2010/main" val="107297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硬连线控制器组成与实现</a:t>
            </a:r>
            <a:endParaRPr lang="en-US" dirty="0"/>
          </a:p>
        </p:txBody>
      </p:sp>
      <p:sp>
        <p:nvSpPr>
          <p:cNvPr id="3" name="Content Placeholder 2"/>
          <p:cNvSpPr>
            <a:spLocks noGrp="1"/>
          </p:cNvSpPr>
          <p:nvPr>
            <p:ph idx="1"/>
          </p:nvPr>
        </p:nvSpPr>
        <p:spPr/>
        <p:txBody>
          <a:bodyPr/>
          <a:lstStyle/>
          <a:p>
            <a:r>
              <a:rPr lang="zh-CN" altLang="en-US" dirty="0"/>
              <a:t>在多周期</a:t>
            </a:r>
            <a:r>
              <a:rPr lang="en-US" altLang="zh-CN" dirty="0"/>
              <a:t>CPU </a:t>
            </a:r>
            <a:r>
              <a:rPr lang="zh-CN" altLang="en-US" dirty="0"/>
              <a:t>系统中</a:t>
            </a:r>
            <a:r>
              <a:rPr lang="en-US" altLang="zh-CN" dirty="0"/>
              <a:t>, </a:t>
            </a:r>
            <a:r>
              <a:rPr lang="zh-CN" altLang="en-US" dirty="0"/>
              <a:t>要按照指令总的功能要求</a:t>
            </a:r>
            <a:r>
              <a:rPr lang="en-US" altLang="zh-CN" dirty="0"/>
              <a:t>,</a:t>
            </a:r>
            <a:r>
              <a:rPr lang="zh-CN" altLang="en-US" dirty="0"/>
              <a:t>把不同的功能序列划分到相应的步骤，再落实到不同的部件，控制器需要按照</a:t>
            </a:r>
            <a:r>
              <a:rPr lang="zh-CN" altLang="en-US" dirty="0">
                <a:solidFill>
                  <a:srgbClr val="FF0000"/>
                </a:solidFill>
              </a:rPr>
              <a:t>指令及其执行步骤</a:t>
            </a:r>
            <a:r>
              <a:rPr lang="zh-CN" altLang="en-US" dirty="0"/>
              <a:t>，为计算机各个部件提供它们协同运行所需要的控制信号。</a:t>
            </a:r>
          </a:p>
          <a:p>
            <a:r>
              <a:rPr lang="zh-CN" altLang="en-US" dirty="0"/>
              <a:t>向各部件提供哪些控制信号，决定于各部件的运行要求。为此必须规划汇总各部件在各个执行步骤中要求使用的控制信号。</a:t>
            </a:r>
            <a:r>
              <a:rPr lang="zh-CN" altLang="en-US" dirty="0">
                <a:solidFill>
                  <a:srgbClr val="0432FF"/>
                </a:solidFill>
              </a:rPr>
              <a:t>这些信号是用组合逻辑电路产生的，可以表示为</a:t>
            </a:r>
            <a:r>
              <a:rPr lang="zh-CN" altLang="en-US" dirty="0"/>
              <a:t>：</a:t>
            </a:r>
            <a:r>
              <a:rPr lang="zh-CN" altLang="en-US" dirty="0">
                <a:solidFill>
                  <a:srgbClr val="FF0000"/>
                </a:solidFill>
              </a:rPr>
              <a:t>信号</a:t>
            </a:r>
            <a:r>
              <a:rPr lang="en-US" altLang="zh-CN" dirty="0" err="1">
                <a:solidFill>
                  <a:srgbClr val="FF0000"/>
                </a:solidFill>
              </a:rPr>
              <a:t>i</a:t>
            </a:r>
            <a:r>
              <a:rPr lang="en-US" altLang="zh-CN" dirty="0">
                <a:solidFill>
                  <a:srgbClr val="FF0000"/>
                </a:solidFill>
              </a:rPr>
              <a:t> = f (</a:t>
            </a:r>
            <a:r>
              <a:rPr lang="zh-CN" altLang="en-US" dirty="0">
                <a:solidFill>
                  <a:srgbClr val="FF0000"/>
                </a:solidFill>
              </a:rPr>
              <a:t>指令内容</a:t>
            </a:r>
            <a:r>
              <a:rPr lang="en-US" altLang="zh-CN" dirty="0">
                <a:solidFill>
                  <a:srgbClr val="FF0000"/>
                </a:solidFill>
              </a:rPr>
              <a:t>, </a:t>
            </a:r>
            <a:r>
              <a:rPr lang="zh-CN" altLang="en-US" dirty="0">
                <a:solidFill>
                  <a:srgbClr val="FF0000"/>
                </a:solidFill>
              </a:rPr>
              <a:t>执行步骤等</a:t>
            </a:r>
            <a:r>
              <a:rPr lang="en-US" altLang="zh-CN" dirty="0">
                <a:solidFill>
                  <a:srgbClr val="FF0000"/>
                </a:solidFill>
              </a:rPr>
              <a:t>)</a:t>
            </a:r>
            <a:r>
              <a:rPr lang="zh-CN" altLang="en-US" dirty="0"/>
              <a:t>，通</a:t>
            </a:r>
            <a:r>
              <a:rPr lang="zh-CN" altLang="en-US" dirty="0">
                <a:solidFill>
                  <a:srgbClr val="0432FF"/>
                </a:solidFill>
              </a:rPr>
              <a:t>常表现为多个由与、或两级逻辑构成的表达式。</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17</a:t>
            </a:fld>
            <a:endParaRPr lang="zh-CN" altLang="en-US">
              <a:solidFill>
                <a:srgbClr val="1F497D"/>
              </a:solidFill>
            </a:endParaRPr>
          </a:p>
        </p:txBody>
      </p:sp>
    </p:spTree>
    <p:extLst>
      <p:ext uri="{BB962C8B-B14F-4D97-AF65-F5344CB8AC3E}">
        <p14:creationId xmlns:p14="http://schemas.microsoft.com/office/powerpoint/2010/main" val="194650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控制信号生成线路</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18</a:t>
            </a:fld>
            <a:endParaRPr lang="zh-CN" altLang="en-US">
              <a:solidFill>
                <a:srgbClr val="1F497D"/>
              </a:solidFill>
            </a:endParaRPr>
          </a:p>
        </p:txBody>
      </p:sp>
      <p:pic>
        <p:nvPicPr>
          <p:cNvPr id="6" name="Picture 5"/>
          <p:cNvPicPr>
            <a:picLocks noChangeAspect="1"/>
          </p:cNvPicPr>
          <p:nvPr/>
        </p:nvPicPr>
        <p:blipFill>
          <a:blip r:embed="rId2"/>
          <a:stretch>
            <a:fillRect/>
          </a:stretch>
        </p:blipFill>
        <p:spPr>
          <a:xfrm>
            <a:off x="971600" y="1412776"/>
            <a:ext cx="6658446" cy="4498950"/>
          </a:xfrm>
          <a:prstGeom prst="rect">
            <a:avLst/>
          </a:prstGeom>
        </p:spPr>
      </p:pic>
    </p:spTree>
    <p:extLst>
      <p:ext uri="{BB962C8B-B14F-4D97-AF65-F5344CB8AC3E}">
        <p14:creationId xmlns:p14="http://schemas.microsoft.com/office/powerpoint/2010/main" val="741619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微程序控制器</a:t>
            </a:r>
          </a:p>
        </p:txBody>
      </p:sp>
      <p:sp>
        <p:nvSpPr>
          <p:cNvPr id="3" name="Content Placeholder 2"/>
          <p:cNvSpPr>
            <a:spLocks noGrp="1"/>
          </p:cNvSpPr>
          <p:nvPr>
            <p:ph idx="1"/>
          </p:nvPr>
        </p:nvSpPr>
        <p:spPr/>
        <p:txBody>
          <a:bodyPr/>
          <a:lstStyle/>
          <a:p>
            <a:r>
              <a:rPr lang="zh-CN" altLang="en-US" dirty="0"/>
              <a:t>采用控制存储器存储每条指令的每个执行步骤所需要的全部控制信号</a:t>
            </a:r>
          </a:p>
          <a:p>
            <a:pPr lvl="1"/>
            <a:r>
              <a:rPr lang="zh-CN" altLang="en-US" dirty="0"/>
              <a:t>用微地址进行访问，读出控制信号并输出</a:t>
            </a:r>
          </a:p>
          <a:p>
            <a:r>
              <a:rPr lang="zh-CN" altLang="en-US" dirty="0"/>
              <a:t>采用下地址逻辑实现执行步骤之间的衔接</a:t>
            </a:r>
          </a:p>
          <a:p>
            <a:pPr lvl="1"/>
            <a:r>
              <a:rPr lang="zh-CN" altLang="en-US" dirty="0"/>
              <a:t>根据指令操作码映射出该指令的首条微指令的地址</a:t>
            </a:r>
          </a:p>
          <a:p>
            <a:pPr lvl="1"/>
            <a:r>
              <a:rPr lang="zh-CN" altLang="en-US" dirty="0"/>
              <a:t>每条微指令给出其下一步骤的微地址</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19</a:t>
            </a:fld>
            <a:endParaRPr lang="zh-CN" altLang="en-US">
              <a:solidFill>
                <a:srgbClr val="1F497D"/>
              </a:solidFill>
            </a:endParaRPr>
          </a:p>
        </p:txBody>
      </p:sp>
    </p:spTree>
    <p:extLst>
      <p:ext uri="{BB962C8B-B14F-4D97-AF65-F5344CB8AC3E}">
        <p14:creationId xmlns:p14="http://schemas.microsoft.com/office/powerpoint/2010/main" val="1956805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本讲提要</a:t>
            </a:r>
            <a:endParaRPr lang="en-US" dirty="0"/>
          </a:p>
        </p:txBody>
      </p:sp>
      <p:sp>
        <p:nvSpPr>
          <p:cNvPr id="3" name="Content Placeholder 2"/>
          <p:cNvSpPr>
            <a:spLocks noGrp="1"/>
          </p:cNvSpPr>
          <p:nvPr>
            <p:ph idx="1"/>
          </p:nvPr>
        </p:nvSpPr>
        <p:spPr/>
        <p:txBody>
          <a:bodyPr/>
          <a:lstStyle/>
          <a:p>
            <a:r>
              <a:rPr lang="zh-CN" altLang="en-US" dirty="0"/>
              <a:t>单周期</a:t>
            </a:r>
            <a:r>
              <a:rPr lang="en-US" altLang="zh-CN" dirty="0"/>
              <a:t>CPU</a:t>
            </a:r>
            <a:r>
              <a:rPr lang="zh-CN" altLang="en-US" dirty="0"/>
              <a:t>特点</a:t>
            </a:r>
          </a:p>
          <a:p>
            <a:r>
              <a:rPr lang="zh-CN" altLang="en-US" dirty="0"/>
              <a:t>单周期</a:t>
            </a:r>
            <a:r>
              <a:rPr lang="en-US" altLang="zh-CN" dirty="0"/>
              <a:t>CPU</a:t>
            </a:r>
            <a:r>
              <a:rPr lang="zh-CN" altLang="en-US" dirty="0"/>
              <a:t>主要不足</a:t>
            </a:r>
          </a:p>
          <a:p>
            <a:r>
              <a:rPr lang="zh-CN" altLang="en-US" dirty="0"/>
              <a:t>多周期</a:t>
            </a:r>
            <a:r>
              <a:rPr lang="en-US" altLang="zh-CN" dirty="0"/>
              <a:t>CPU</a:t>
            </a:r>
            <a:r>
              <a:rPr lang="zh-CN" altLang="en-US" dirty="0"/>
              <a:t>设计</a:t>
            </a:r>
          </a:p>
          <a:p>
            <a:pPr lvl="1"/>
            <a:r>
              <a:rPr lang="zh-CN" altLang="en-US" dirty="0"/>
              <a:t>多周期</a:t>
            </a:r>
            <a:r>
              <a:rPr lang="en-US" altLang="zh-CN" dirty="0"/>
              <a:t>CPU</a:t>
            </a:r>
            <a:r>
              <a:rPr lang="zh-CN" altLang="en-US" dirty="0"/>
              <a:t>控制器基本组成</a:t>
            </a:r>
          </a:p>
          <a:p>
            <a:pPr lvl="1"/>
            <a:r>
              <a:rPr lang="zh-CN" altLang="en-US" dirty="0"/>
              <a:t>多周期</a:t>
            </a:r>
            <a:r>
              <a:rPr lang="en-US" altLang="zh-CN" dirty="0"/>
              <a:t>CPU</a:t>
            </a:r>
            <a:r>
              <a:rPr lang="zh-CN" altLang="en-US" dirty="0"/>
              <a:t>设计</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a:t>
            </a:fld>
            <a:endParaRPr lang="zh-CN" altLang="en-US">
              <a:solidFill>
                <a:srgbClr val="1F497D"/>
              </a:solidFill>
            </a:endParaRPr>
          </a:p>
        </p:txBody>
      </p:sp>
    </p:spTree>
    <p:extLst>
      <p:ext uri="{BB962C8B-B14F-4D97-AF65-F5344CB8AC3E}">
        <p14:creationId xmlns:p14="http://schemas.microsoft.com/office/powerpoint/2010/main" val="164495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微程序控制器的组成</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20</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043608" y="1369496"/>
            <a:ext cx="7239130" cy="4690661"/>
          </a:xfrm>
          <a:prstGeom prst="rect">
            <a:avLst/>
          </a:prstGeom>
        </p:spPr>
      </p:pic>
    </p:spTree>
    <p:extLst>
      <p:ext uri="{BB962C8B-B14F-4D97-AF65-F5344CB8AC3E}">
        <p14:creationId xmlns:p14="http://schemas.microsoft.com/office/powerpoint/2010/main" val="1122581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多周期的</a:t>
            </a:r>
            <a:r>
              <a:rPr kumimoji="1" lang="en-US" altLang="zh-CN" dirty="0"/>
              <a:t>CPU</a:t>
            </a:r>
            <a:r>
              <a:rPr kumimoji="1" lang="zh-CN" altLang="en-US" dirty="0"/>
              <a:t>控制器设计</a:t>
            </a:r>
          </a:p>
        </p:txBody>
      </p:sp>
      <p:sp>
        <p:nvSpPr>
          <p:cNvPr id="3" name="Content Placeholder 2"/>
          <p:cNvSpPr>
            <a:spLocks noGrp="1"/>
          </p:cNvSpPr>
          <p:nvPr>
            <p:ph idx="1"/>
          </p:nvPr>
        </p:nvSpPr>
        <p:spPr/>
        <p:txBody>
          <a:bodyPr/>
          <a:lstStyle/>
          <a:p>
            <a:r>
              <a:rPr lang="zh-CN" altLang="en-US" dirty="0"/>
              <a:t>确定数据通路</a:t>
            </a:r>
          </a:p>
          <a:p>
            <a:r>
              <a:rPr lang="zh-CN" altLang="en-US" dirty="0"/>
              <a:t>划分指令执行步骤</a:t>
            </a:r>
          </a:p>
          <a:p>
            <a:pPr lvl="1"/>
            <a:r>
              <a:rPr lang="zh-CN" altLang="en-US" dirty="0"/>
              <a:t>指令流程图</a:t>
            </a:r>
          </a:p>
          <a:p>
            <a:r>
              <a:rPr lang="zh-CN" altLang="en-US" dirty="0"/>
              <a:t>安排每条指令每个步骤的功能</a:t>
            </a:r>
            <a:r>
              <a:rPr lang="en-US" altLang="zh-CN" dirty="0"/>
              <a:t>,</a:t>
            </a:r>
            <a:r>
              <a:rPr lang="zh-CN" altLang="en-US" dirty="0"/>
              <a:t>并给出相应的控制信号</a:t>
            </a:r>
          </a:p>
          <a:p>
            <a:pPr lvl="1"/>
            <a:r>
              <a:rPr lang="zh-CN" altLang="en-US" dirty="0"/>
              <a:t>指令流程表</a:t>
            </a:r>
          </a:p>
          <a:p>
            <a:r>
              <a:rPr lang="zh-CN" altLang="en-US" dirty="0"/>
              <a:t>为指令执行步骤设计状态机</a:t>
            </a:r>
          </a:p>
          <a:p>
            <a:r>
              <a:rPr lang="zh-CN" altLang="en-US" dirty="0"/>
              <a:t>为每个步骤的控制信号设计控制信号生成逻辑</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21</a:t>
            </a:fld>
            <a:endParaRPr lang="zh-CN" altLang="en-US">
              <a:solidFill>
                <a:srgbClr val="1F497D"/>
              </a:solidFill>
            </a:endParaRPr>
          </a:p>
        </p:txBody>
      </p:sp>
    </p:spTree>
    <p:extLst>
      <p:ext uri="{BB962C8B-B14F-4D97-AF65-F5344CB8AC3E}">
        <p14:creationId xmlns:p14="http://schemas.microsoft.com/office/powerpoint/2010/main" val="935542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多周期</a:t>
            </a:r>
            <a:r>
              <a:rPr lang="en-US" altLang="zh-CN" dirty="0"/>
              <a:t>CPU</a:t>
            </a:r>
            <a:r>
              <a:rPr lang="zh-CN" altLang="en-US" dirty="0"/>
              <a:t>的</a:t>
            </a:r>
            <a:r>
              <a:rPr lang="en-US" altLang="zh-CN" dirty="0" err="1"/>
              <a:t>Datapath</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22</a:t>
            </a:fld>
            <a:endParaRPr lang="zh-CN" altLang="en-US">
              <a:solidFill>
                <a:srgbClr val="1F497D"/>
              </a:solidFill>
            </a:endParaRPr>
          </a:p>
        </p:txBody>
      </p:sp>
      <p:pic>
        <p:nvPicPr>
          <p:cNvPr id="6" name="Picture 5"/>
          <p:cNvPicPr>
            <a:picLocks noChangeAspect="1"/>
          </p:cNvPicPr>
          <p:nvPr/>
        </p:nvPicPr>
        <p:blipFill>
          <a:blip r:embed="rId2"/>
          <a:stretch>
            <a:fillRect/>
          </a:stretch>
        </p:blipFill>
        <p:spPr>
          <a:xfrm>
            <a:off x="457200" y="1844824"/>
            <a:ext cx="7524328" cy="3198794"/>
          </a:xfrm>
          <a:prstGeom prst="rect">
            <a:avLst/>
          </a:prstGeom>
        </p:spPr>
      </p:pic>
    </p:spTree>
    <p:extLst>
      <p:ext uri="{BB962C8B-B14F-4D97-AF65-F5344CB8AC3E}">
        <p14:creationId xmlns:p14="http://schemas.microsoft.com/office/powerpoint/2010/main" val="808176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ChangeArrowheads="1"/>
          </p:cNvSpPr>
          <p:nvPr/>
        </p:nvSpPr>
        <p:spPr bwMode="auto">
          <a:xfrm>
            <a:off x="5867400" y="3500438"/>
            <a:ext cx="2449513" cy="2519362"/>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3076" name="Rectangle 3"/>
          <p:cNvSpPr>
            <a:spLocks noChangeArrowheads="1"/>
          </p:cNvSpPr>
          <p:nvPr/>
        </p:nvSpPr>
        <p:spPr bwMode="auto">
          <a:xfrm>
            <a:off x="3419475" y="3643313"/>
            <a:ext cx="2376488" cy="2522537"/>
          </a:xfrm>
          <a:prstGeom prst="rect">
            <a:avLst/>
          </a:prstGeom>
          <a:solidFill>
            <a:schemeClr val="accent5">
              <a:lumMod val="40000"/>
              <a:lumOff val="60000"/>
            </a:schemeClr>
          </a:solidFill>
          <a:ln w="9525">
            <a:noFill/>
            <a:miter lim="800000"/>
            <a:headEnd/>
            <a:tailEnd/>
          </a:ln>
        </p:spPr>
        <p:txBody>
          <a:bodyPr anchor="ct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3077" name="Rectangle 4"/>
          <p:cNvSpPr>
            <a:spLocks noChangeArrowheads="1"/>
          </p:cNvSpPr>
          <p:nvPr/>
        </p:nvSpPr>
        <p:spPr bwMode="auto">
          <a:xfrm>
            <a:off x="2195513" y="1412875"/>
            <a:ext cx="2736850" cy="1800225"/>
          </a:xfrm>
          <a:prstGeom prst="rect">
            <a:avLst/>
          </a:prstGeom>
          <a:solidFill>
            <a:schemeClr val="accent6">
              <a:lumMod val="40000"/>
              <a:lumOff val="60000"/>
            </a:schemeClr>
          </a:solidFill>
          <a:ln w="9525">
            <a:solidFill>
              <a:schemeClr val="tx1"/>
            </a:solidFill>
            <a:miter lim="800000"/>
            <a:headEnd/>
            <a:tailEnd/>
          </a:ln>
        </p:spPr>
        <p:txBody>
          <a:bodyPr wrap="none" anchor="ct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3078" name="Rectangle 5"/>
          <p:cNvSpPr>
            <a:spLocks noChangeArrowheads="1"/>
          </p:cNvSpPr>
          <p:nvPr/>
        </p:nvSpPr>
        <p:spPr bwMode="auto">
          <a:xfrm>
            <a:off x="179388" y="3859213"/>
            <a:ext cx="3097212" cy="2449512"/>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3079" name="Rectangle 6"/>
          <p:cNvSpPr>
            <a:spLocks noGrp="1" noChangeArrowheads="1"/>
          </p:cNvSpPr>
          <p:nvPr>
            <p:ph type="title"/>
          </p:nvPr>
        </p:nvSpPr>
        <p:spPr bwMode="auto">
          <a:xfrm>
            <a:off x="187325" y="238125"/>
            <a:ext cx="6408738" cy="574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3200">
                <a:solidFill>
                  <a:srgbClr val="C00000"/>
                </a:solidFill>
                <a:ea typeface="宋体" charset="-122"/>
              </a:rPr>
              <a:t>MIPS</a:t>
            </a:r>
            <a:r>
              <a:rPr lang="zh-CN" altLang="en-US" sz="3200">
                <a:solidFill>
                  <a:srgbClr val="C00000"/>
                </a:solidFill>
                <a:ea typeface="宋体" charset="-122"/>
              </a:rPr>
              <a:t>计算机硬件系统组成</a:t>
            </a:r>
          </a:p>
        </p:txBody>
      </p:sp>
      <p:graphicFrame>
        <p:nvGraphicFramePr>
          <p:cNvPr id="10" name="Object 8"/>
          <p:cNvGraphicFramePr>
            <a:graphicFrameLocks noGrp="1" noChangeAspect="1"/>
          </p:cNvGraphicFramePr>
          <p:nvPr>
            <p:ph idx="1"/>
            <p:extLst>
              <p:ext uri="{D42A27DB-BD31-4B8C-83A1-F6EECF244321}">
                <p14:modId xmlns:p14="http://schemas.microsoft.com/office/powerpoint/2010/main" val="1185566910"/>
              </p:ext>
            </p:extLst>
          </p:nvPr>
        </p:nvGraphicFramePr>
        <p:xfrm>
          <a:off x="250825" y="1557338"/>
          <a:ext cx="8713788" cy="4767262"/>
        </p:xfrm>
        <a:graphic>
          <a:graphicData uri="http://schemas.openxmlformats.org/presentationml/2006/ole">
            <mc:AlternateContent xmlns:mc="http://schemas.openxmlformats.org/markup-compatibility/2006">
              <mc:Choice xmlns:v="urn:schemas-microsoft-com:vml" Requires="v">
                <p:oleObj spid="_x0000_s1045" name="Visio" r:id="rId3" imgW="9301525" imgH="5088106" progId="">
                  <p:embed/>
                </p:oleObj>
              </mc:Choice>
              <mc:Fallback>
                <p:oleObj name="Visio" r:id="rId3" imgW="9301525" imgH="508810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557338"/>
                        <a:ext cx="8713788" cy="4767262"/>
                      </a:xfrm>
                      <a:prstGeom prst="rect">
                        <a:avLst/>
                      </a:prstGeom>
                    </p:spPr>
                  </p:pic>
                </p:oleObj>
              </mc:Fallback>
            </mc:AlternateContent>
          </a:graphicData>
        </a:graphic>
      </p:graphicFrame>
    </p:spTree>
    <p:extLst>
      <p:ext uri="{BB962C8B-B14F-4D97-AF65-F5344CB8AC3E}">
        <p14:creationId xmlns:p14="http://schemas.microsoft.com/office/powerpoint/2010/main" val="118154847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ChangeArrowheads="1"/>
          </p:cNvSpPr>
          <p:nvPr/>
        </p:nvSpPr>
        <p:spPr bwMode="auto">
          <a:xfrm>
            <a:off x="5867400" y="3500438"/>
            <a:ext cx="2449513" cy="2519362"/>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4100" name="Rectangle 3"/>
          <p:cNvSpPr>
            <a:spLocks noChangeArrowheads="1"/>
          </p:cNvSpPr>
          <p:nvPr/>
        </p:nvSpPr>
        <p:spPr bwMode="auto">
          <a:xfrm>
            <a:off x="3419475" y="3643313"/>
            <a:ext cx="2376488" cy="2522537"/>
          </a:xfrm>
          <a:prstGeom prst="rect">
            <a:avLst/>
          </a:prstGeom>
          <a:solidFill>
            <a:schemeClr val="accent5">
              <a:lumMod val="40000"/>
              <a:lumOff val="60000"/>
            </a:schemeClr>
          </a:solidFill>
          <a:ln>
            <a:noFill/>
          </a:ln>
        </p:spPr>
        <p:txBody>
          <a:bodyPr anchor="ct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4101" name="Rectangle 4"/>
          <p:cNvSpPr>
            <a:spLocks noChangeArrowheads="1"/>
          </p:cNvSpPr>
          <p:nvPr/>
        </p:nvSpPr>
        <p:spPr bwMode="auto">
          <a:xfrm>
            <a:off x="2195513" y="1412875"/>
            <a:ext cx="2736850" cy="1800225"/>
          </a:xfrm>
          <a:prstGeom prst="rect">
            <a:avLst/>
          </a:prstGeom>
          <a:solidFill>
            <a:schemeClr val="accent6">
              <a:lumMod val="40000"/>
              <a:lumOff val="60000"/>
            </a:schemeClr>
          </a:solidFill>
          <a:ln w="9525">
            <a:solidFill>
              <a:schemeClr val="tx1"/>
            </a:solidFill>
            <a:miter lim="800000"/>
            <a:headEnd/>
            <a:tailEnd/>
          </a:ln>
        </p:spPr>
        <p:txBody>
          <a:bodyPr wrap="none" anchor="ct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4102" name="Rectangle 5"/>
          <p:cNvSpPr>
            <a:spLocks noChangeArrowheads="1"/>
          </p:cNvSpPr>
          <p:nvPr/>
        </p:nvSpPr>
        <p:spPr bwMode="auto">
          <a:xfrm>
            <a:off x="179388" y="3859213"/>
            <a:ext cx="3097212" cy="2449512"/>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31081" name="Line 9"/>
          <p:cNvSpPr>
            <a:spLocks noChangeShapeType="1"/>
          </p:cNvSpPr>
          <p:nvPr/>
        </p:nvSpPr>
        <p:spPr bwMode="auto">
          <a:xfrm>
            <a:off x="900113" y="1268413"/>
            <a:ext cx="647700" cy="3024187"/>
          </a:xfrm>
          <a:prstGeom prst="line">
            <a:avLst/>
          </a:prstGeom>
          <a:noFill/>
          <a:ln w="28575">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82" name="Line 10"/>
          <p:cNvSpPr>
            <a:spLocks noChangeShapeType="1"/>
          </p:cNvSpPr>
          <p:nvPr/>
        </p:nvSpPr>
        <p:spPr bwMode="auto">
          <a:xfrm>
            <a:off x="2411413" y="1125538"/>
            <a:ext cx="2160587" cy="3382962"/>
          </a:xfrm>
          <a:prstGeom prst="line">
            <a:avLst/>
          </a:prstGeom>
          <a:noFill/>
          <a:ln w="28575">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83" name="Line 11"/>
          <p:cNvSpPr>
            <a:spLocks noChangeShapeType="1"/>
          </p:cNvSpPr>
          <p:nvPr/>
        </p:nvSpPr>
        <p:spPr bwMode="auto">
          <a:xfrm>
            <a:off x="3708400" y="1196975"/>
            <a:ext cx="3095625" cy="3384550"/>
          </a:xfrm>
          <a:prstGeom prst="line">
            <a:avLst/>
          </a:prstGeom>
          <a:noFill/>
          <a:ln w="28575">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84" name="Line 12"/>
          <p:cNvSpPr>
            <a:spLocks noChangeShapeType="1"/>
          </p:cNvSpPr>
          <p:nvPr/>
        </p:nvSpPr>
        <p:spPr bwMode="auto">
          <a:xfrm flipH="1">
            <a:off x="4787900" y="1196975"/>
            <a:ext cx="720725" cy="503238"/>
          </a:xfrm>
          <a:prstGeom prst="line">
            <a:avLst/>
          </a:prstGeom>
          <a:noFill/>
          <a:ln w="28575">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85" name="Text Box 13"/>
          <p:cNvSpPr txBox="1">
            <a:spLocks noChangeArrowheads="1"/>
          </p:cNvSpPr>
          <p:nvPr/>
        </p:nvSpPr>
        <p:spPr bwMode="auto">
          <a:xfrm>
            <a:off x="179388" y="765175"/>
            <a:ext cx="89646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zh-CN" altLang="en-US" sz="2800" b="1">
                <a:ea typeface="华文楷体" charset="-122"/>
              </a:rPr>
              <a:t>由</a:t>
            </a:r>
            <a:r>
              <a:rPr lang="zh-CN" altLang="en-US" sz="2800" b="1">
                <a:solidFill>
                  <a:srgbClr val="333399"/>
                </a:solidFill>
                <a:ea typeface="华文楷体" charset="-122"/>
              </a:rPr>
              <a:t>存储器</a:t>
            </a:r>
            <a:r>
              <a:rPr lang="zh-CN" altLang="en-US" sz="2800" b="1">
                <a:ea typeface="华文楷体" charset="-122"/>
              </a:rPr>
              <a:t>、</a:t>
            </a:r>
            <a:r>
              <a:rPr lang="zh-CN" altLang="en-US" sz="2800" b="1">
                <a:solidFill>
                  <a:srgbClr val="333399"/>
                </a:solidFill>
                <a:ea typeface="华文楷体" charset="-122"/>
              </a:rPr>
              <a:t>寄存器堆</a:t>
            </a:r>
            <a:r>
              <a:rPr lang="zh-CN" altLang="en-US" sz="2800" b="1">
                <a:ea typeface="华文楷体" charset="-122"/>
              </a:rPr>
              <a:t>、</a:t>
            </a:r>
            <a:r>
              <a:rPr lang="en-US" altLang="zh-CN" sz="2800" b="1">
                <a:solidFill>
                  <a:srgbClr val="333399"/>
                </a:solidFill>
                <a:ea typeface="华文楷体" charset="-122"/>
              </a:rPr>
              <a:t>ALU</a:t>
            </a:r>
            <a:r>
              <a:rPr lang="zh-CN" altLang="en-US" sz="2800" b="1">
                <a:solidFill>
                  <a:srgbClr val="333399"/>
                </a:solidFill>
                <a:ea typeface="华文楷体" charset="-122"/>
              </a:rPr>
              <a:t>部件</a:t>
            </a:r>
            <a:r>
              <a:rPr lang="zh-CN" altLang="en-US" sz="2800" b="1">
                <a:ea typeface="华文楷体" charset="-122"/>
              </a:rPr>
              <a:t>、</a:t>
            </a:r>
            <a:r>
              <a:rPr lang="zh-CN" altLang="en-US" sz="2800" b="1">
                <a:solidFill>
                  <a:srgbClr val="333399"/>
                </a:solidFill>
                <a:ea typeface="华文楷体" charset="-122"/>
              </a:rPr>
              <a:t>控制部件  </a:t>
            </a:r>
            <a:r>
              <a:rPr lang="en-US" altLang="zh-CN" sz="2800" b="1">
                <a:ea typeface="华文楷体" charset="-122"/>
              </a:rPr>
              <a:t>4</a:t>
            </a:r>
            <a:r>
              <a:rPr lang="zh-CN" altLang="en-US" sz="2800" b="1">
                <a:ea typeface="华文楷体" charset="-122"/>
              </a:rPr>
              <a:t>部分组成</a:t>
            </a:r>
          </a:p>
        </p:txBody>
      </p:sp>
      <p:graphicFrame>
        <p:nvGraphicFramePr>
          <p:cNvPr id="13" name="Object 8"/>
          <p:cNvGraphicFramePr>
            <a:graphicFrameLocks noGrp="1" noChangeAspect="1"/>
          </p:cNvGraphicFramePr>
          <p:nvPr>
            <p:ph idx="1"/>
            <p:extLst>
              <p:ext uri="{D42A27DB-BD31-4B8C-83A1-F6EECF244321}">
                <p14:modId xmlns:p14="http://schemas.microsoft.com/office/powerpoint/2010/main" val="2042489565"/>
              </p:ext>
            </p:extLst>
          </p:nvPr>
        </p:nvGraphicFramePr>
        <p:xfrm>
          <a:off x="250825" y="1557338"/>
          <a:ext cx="8713788" cy="4767262"/>
        </p:xfrm>
        <a:graphic>
          <a:graphicData uri="http://schemas.openxmlformats.org/presentationml/2006/ole">
            <mc:AlternateContent xmlns:mc="http://schemas.openxmlformats.org/markup-compatibility/2006">
              <mc:Choice xmlns:v="urn:schemas-microsoft-com:vml" Requires="v">
                <p:oleObj spid="_x0000_s5141" name="Visio" r:id="rId3" imgW="9301582" imgH="5088026" progId="">
                  <p:embed/>
                </p:oleObj>
              </mc:Choice>
              <mc:Fallback>
                <p:oleObj name="Visio" r:id="rId3" imgW="9301582" imgH="508802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557338"/>
                        <a:ext cx="8713788" cy="4767262"/>
                      </a:xfrm>
                      <a:prstGeom prst="rect">
                        <a:avLst/>
                      </a:prstGeom>
                    </p:spPr>
                  </p:pic>
                </p:oleObj>
              </mc:Fallback>
            </mc:AlternateContent>
          </a:graphicData>
        </a:graphic>
      </p:graphicFrame>
    </p:spTree>
    <p:extLst>
      <p:ext uri="{BB962C8B-B14F-4D97-AF65-F5344CB8AC3E}">
        <p14:creationId xmlns:p14="http://schemas.microsoft.com/office/powerpoint/2010/main" val="11819051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1085">
                                            <p:txEl>
                                              <p:pRg st="0" end="0"/>
                                            </p:txEl>
                                          </p:spTgt>
                                        </p:tgtEl>
                                        <p:attrNameLst>
                                          <p:attrName>style.visibility</p:attrName>
                                        </p:attrNameLst>
                                      </p:cBhvr>
                                      <p:to>
                                        <p:strVal val="visible"/>
                                      </p:to>
                                    </p:set>
                                    <p:animEffect transition="in" filter="wipe(left)">
                                      <p:cBhvr>
                                        <p:cTn id="7" dur="500"/>
                                        <p:tgtEl>
                                          <p:spTgt spid="13108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1081"/>
                                        </p:tgtEl>
                                        <p:attrNameLst>
                                          <p:attrName>style.visibility</p:attrName>
                                        </p:attrNameLst>
                                      </p:cBhvr>
                                      <p:to>
                                        <p:strVal val="visible"/>
                                      </p:to>
                                    </p:set>
                                    <p:animEffect transition="in" filter="wipe(up)">
                                      <p:cBhvr>
                                        <p:cTn id="12" dur="500"/>
                                        <p:tgtEl>
                                          <p:spTgt spid="1310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1082"/>
                                        </p:tgtEl>
                                        <p:attrNameLst>
                                          <p:attrName>style.visibility</p:attrName>
                                        </p:attrNameLst>
                                      </p:cBhvr>
                                      <p:to>
                                        <p:strVal val="visible"/>
                                      </p:to>
                                    </p:set>
                                    <p:animEffect transition="in" filter="wipe(up)">
                                      <p:cBhvr>
                                        <p:cTn id="17" dur="500"/>
                                        <p:tgtEl>
                                          <p:spTgt spid="1310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31083"/>
                                        </p:tgtEl>
                                        <p:attrNameLst>
                                          <p:attrName>style.visibility</p:attrName>
                                        </p:attrNameLst>
                                      </p:cBhvr>
                                      <p:to>
                                        <p:strVal val="visible"/>
                                      </p:to>
                                    </p:set>
                                    <p:animEffect transition="in" filter="wipe(up)">
                                      <p:cBhvr>
                                        <p:cTn id="22" dur="500"/>
                                        <p:tgtEl>
                                          <p:spTgt spid="13108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31084"/>
                                        </p:tgtEl>
                                        <p:attrNameLst>
                                          <p:attrName>style.visibility</p:attrName>
                                        </p:attrNameLst>
                                      </p:cBhvr>
                                      <p:to>
                                        <p:strVal val="visible"/>
                                      </p:to>
                                    </p:set>
                                    <p:animEffect transition="in" filter="wipe(up)">
                                      <p:cBhvr>
                                        <p:cTn id="27" dur="500"/>
                                        <p:tgtEl>
                                          <p:spTgt spid="131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81" grpId="0" animBg="1"/>
      <p:bldP spid="131082" grpId="0" animBg="1"/>
      <p:bldP spid="131083" grpId="0" animBg="1"/>
      <p:bldP spid="13108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338138" y="768350"/>
            <a:ext cx="1301750" cy="360363"/>
          </a:xfrm>
          <a:prstGeom prst="rect">
            <a:avLst/>
          </a:prstGeom>
          <a:solidFill>
            <a:srgbClr val="FFFF6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graphicFrame>
        <p:nvGraphicFramePr>
          <p:cNvPr id="5122" name="Object 3"/>
          <p:cNvGraphicFramePr>
            <a:graphicFrameLocks noGrp="1" noChangeAspect="1"/>
          </p:cNvGraphicFramePr>
          <p:nvPr>
            <p:ph idx="1"/>
          </p:nvPr>
        </p:nvGraphicFramePr>
        <p:xfrm>
          <a:off x="250825" y="1673225"/>
          <a:ext cx="8713788" cy="4959350"/>
        </p:xfrm>
        <a:graphic>
          <a:graphicData uri="http://schemas.openxmlformats.org/presentationml/2006/ole">
            <mc:AlternateContent xmlns:mc="http://schemas.openxmlformats.org/markup-compatibility/2006">
              <mc:Choice xmlns:v="urn:schemas-microsoft-com:vml" Requires="v">
                <p:oleObj spid="_x0000_s6165" name="Visio" r:id="rId3" imgW="9301525" imgH="5088106" progId="">
                  <p:embed/>
                </p:oleObj>
              </mc:Choice>
              <mc:Fallback>
                <p:oleObj name="Visio" r:id="rId3" imgW="9301525" imgH="508810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673225"/>
                        <a:ext cx="8713788" cy="4959350"/>
                      </a:xfrm>
                      <a:prstGeom prst="rect">
                        <a:avLst/>
                      </a:prstGeom>
                    </p:spPr>
                  </p:pic>
                </p:oleObj>
              </mc:Fallback>
            </mc:AlternateContent>
          </a:graphicData>
        </a:graphic>
      </p:graphicFrame>
      <p:sp>
        <p:nvSpPr>
          <p:cNvPr id="132100" name="Text Box 4"/>
          <p:cNvSpPr txBox="1">
            <a:spLocks noChangeArrowheads="1"/>
          </p:cNvSpPr>
          <p:nvPr/>
        </p:nvSpPr>
        <p:spPr bwMode="auto">
          <a:xfrm>
            <a:off x="250825" y="696913"/>
            <a:ext cx="88931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zh-CN" altLang="en-US" sz="2400" b="1">
                <a:solidFill>
                  <a:schemeClr val="tx2"/>
                </a:solidFill>
                <a:ea typeface="华文楷体" charset="-122"/>
              </a:rPr>
              <a:t>控制部件</a:t>
            </a:r>
            <a:r>
              <a:rPr lang="zh-CN" altLang="en-US" sz="2400" b="1">
                <a:ea typeface="华文楷体" charset="-122"/>
              </a:rPr>
              <a:t>由</a:t>
            </a:r>
            <a:r>
              <a:rPr lang="zh-CN" altLang="en-US" sz="2400" b="1">
                <a:solidFill>
                  <a:srgbClr val="C00000"/>
                </a:solidFill>
                <a:ea typeface="华文楷体" charset="-122"/>
              </a:rPr>
              <a:t>节拍发生器 </a:t>
            </a:r>
            <a:r>
              <a:rPr lang="zh-CN" altLang="en-US" sz="2400" b="1">
                <a:ea typeface="华文楷体" charset="-122"/>
              </a:rPr>
              <a:t>和 </a:t>
            </a:r>
            <a:r>
              <a:rPr lang="zh-CN" altLang="en-US" sz="2400" b="1">
                <a:solidFill>
                  <a:srgbClr val="C00000"/>
                </a:solidFill>
                <a:ea typeface="华文楷体" charset="-122"/>
              </a:rPr>
              <a:t>控制信号产生线路 </a:t>
            </a:r>
            <a:r>
              <a:rPr lang="zh-CN" altLang="en-US" sz="2400" b="1">
                <a:ea typeface="华文楷体" charset="-122"/>
              </a:rPr>
              <a:t>组成，分别完成标明</a:t>
            </a:r>
            <a:r>
              <a:rPr lang="zh-CN" altLang="en-US" sz="2400" b="1">
                <a:solidFill>
                  <a:srgbClr val="333399"/>
                </a:solidFill>
                <a:ea typeface="华文楷体" charset="-122"/>
              </a:rPr>
              <a:t>指令执行步骤</a:t>
            </a:r>
            <a:r>
              <a:rPr lang="zh-CN" altLang="en-US" sz="2400" b="1">
                <a:ea typeface="华文楷体" charset="-122"/>
              </a:rPr>
              <a:t>和向各个部件</a:t>
            </a:r>
            <a:r>
              <a:rPr lang="zh-CN" altLang="en-US" sz="2400" b="1">
                <a:solidFill>
                  <a:srgbClr val="333399"/>
                </a:solidFill>
                <a:ea typeface="华文楷体" charset="-122"/>
              </a:rPr>
              <a:t>提供控制信号</a:t>
            </a:r>
            <a:r>
              <a:rPr lang="zh-CN" altLang="en-US" sz="2400" b="1">
                <a:ea typeface="华文楷体" charset="-122"/>
              </a:rPr>
              <a:t>的功能。</a:t>
            </a:r>
          </a:p>
        </p:txBody>
      </p:sp>
    </p:spTree>
    <p:extLst>
      <p:ext uri="{BB962C8B-B14F-4D97-AF65-F5344CB8AC3E}">
        <p14:creationId xmlns:p14="http://schemas.microsoft.com/office/powerpoint/2010/main" val="553817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32100">
                                            <p:txEl>
                                              <p:pRg st="0" end="0"/>
                                            </p:txEl>
                                          </p:spTgt>
                                        </p:tgtEl>
                                        <p:attrNameLst>
                                          <p:attrName>style.visibility</p:attrName>
                                        </p:attrNameLst>
                                      </p:cBhvr>
                                      <p:to>
                                        <p:strVal val="visible"/>
                                      </p:to>
                                    </p:set>
                                    <p:animEffect transition="in" filter="wipe(up)">
                                      <p:cBhvr>
                                        <p:cTn id="7" dur="500"/>
                                        <p:tgtEl>
                                          <p:spTgt spid="132100">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32098"/>
                                        </p:tgtEl>
                                        <p:attrNameLst>
                                          <p:attrName>style.visibility</p:attrName>
                                        </p:attrNameLst>
                                      </p:cBhvr>
                                      <p:to>
                                        <p:strVal val="visible"/>
                                      </p:to>
                                    </p:set>
                                    <p:animEffect transition="in" filter="wipe(up)">
                                      <p:cBhvr>
                                        <p:cTn id="10" dur="500"/>
                                        <p:tgtEl>
                                          <p:spTgt spid="132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ChangeArrowheads="1"/>
          </p:cNvSpPr>
          <p:nvPr/>
        </p:nvSpPr>
        <p:spPr bwMode="auto">
          <a:xfrm>
            <a:off x="309563" y="725488"/>
            <a:ext cx="982662" cy="360362"/>
          </a:xfrm>
          <a:prstGeom prst="rect">
            <a:avLst/>
          </a:prstGeom>
          <a:solidFill>
            <a:srgbClr val="FFFF6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graphicFrame>
        <p:nvGraphicFramePr>
          <p:cNvPr id="6146" name="Object 2"/>
          <p:cNvGraphicFramePr>
            <a:graphicFrameLocks noGrp="1" noChangeAspect="1"/>
          </p:cNvGraphicFramePr>
          <p:nvPr>
            <p:ph idx="1"/>
          </p:nvPr>
        </p:nvGraphicFramePr>
        <p:xfrm>
          <a:off x="250825" y="1876425"/>
          <a:ext cx="8713788" cy="4767263"/>
        </p:xfrm>
        <a:graphic>
          <a:graphicData uri="http://schemas.openxmlformats.org/presentationml/2006/ole">
            <mc:AlternateContent xmlns:mc="http://schemas.openxmlformats.org/markup-compatibility/2006">
              <mc:Choice xmlns:v="urn:schemas-microsoft-com:vml" Requires="v">
                <p:oleObj spid="_x0000_s7189" name="Visio" r:id="rId3" imgW="9301582" imgH="5088026" progId="">
                  <p:embed/>
                </p:oleObj>
              </mc:Choice>
              <mc:Fallback>
                <p:oleObj name="Visio" r:id="rId3" imgW="9301582" imgH="508802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876425"/>
                        <a:ext cx="8713788" cy="4767263"/>
                      </a:xfrm>
                      <a:prstGeom prst="rect">
                        <a:avLst/>
                      </a:prstGeom>
                    </p:spPr>
                  </p:pic>
                </p:oleObj>
              </mc:Fallback>
            </mc:AlternateContent>
          </a:graphicData>
        </a:graphic>
      </p:graphicFrame>
      <p:sp>
        <p:nvSpPr>
          <p:cNvPr id="6148" name="Text Box 3"/>
          <p:cNvSpPr txBox="1">
            <a:spLocks noChangeArrowheads="1"/>
          </p:cNvSpPr>
          <p:nvPr/>
        </p:nvSpPr>
        <p:spPr bwMode="auto">
          <a:xfrm>
            <a:off x="323850" y="711200"/>
            <a:ext cx="3275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lnSpc>
                <a:spcPct val="90000"/>
              </a:lnSpc>
            </a:pPr>
            <a:r>
              <a:rPr lang="zh-CN" altLang="en-US" b="1">
                <a:solidFill>
                  <a:schemeClr val="tx2"/>
                </a:solidFill>
                <a:ea typeface="华文楷体" charset="-122"/>
              </a:rPr>
              <a:t>存储器存指令和数据</a:t>
            </a:r>
            <a:r>
              <a:rPr lang="zh-CN" altLang="en-US" b="1">
                <a:ea typeface="华文楷体" charset="-122"/>
              </a:rPr>
              <a:t>。</a:t>
            </a:r>
          </a:p>
        </p:txBody>
      </p:sp>
      <p:grpSp>
        <p:nvGrpSpPr>
          <p:cNvPr id="2" name="Group 4"/>
          <p:cNvGrpSpPr>
            <a:grpSpLocks/>
          </p:cNvGrpSpPr>
          <p:nvPr/>
        </p:nvGrpSpPr>
        <p:grpSpPr bwMode="auto">
          <a:xfrm rot="-302585">
            <a:off x="755650" y="4797425"/>
            <a:ext cx="1728788" cy="503238"/>
            <a:chOff x="476" y="3022"/>
            <a:chExt cx="1089" cy="317"/>
          </a:xfrm>
        </p:grpSpPr>
        <p:sp>
          <p:nvSpPr>
            <p:cNvPr id="6161" name="Line 5"/>
            <p:cNvSpPr>
              <a:spLocks noChangeShapeType="1"/>
            </p:cNvSpPr>
            <p:nvPr/>
          </p:nvSpPr>
          <p:spPr bwMode="auto">
            <a:xfrm>
              <a:off x="476" y="3294"/>
              <a:ext cx="454" cy="4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162" name="Line 6"/>
            <p:cNvSpPr>
              <a:spLocks noChangeShapeType="1"/>
            </p:cNvSpPr>
            <p:nvPr/>
          </p:nvSpPr>
          <p:spPr bwMode="auto">
            <a:xfrm>
              <a:off x="1156" y="3339"/>
              <a:ext cx="227"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163" name="Line 7"/>
            <p:cNvSpPr>
              <a:spLocks noChangeShapeType="1"/>
            </p:cNvSpPr>
            <p:nvPr/>
          </p:nvSpPr>
          <p:spPr bwMode="auto">
            <a:xfrm flipV="1">
              <a:off x="1383" y="3022"/>
              <a:ext cx="182" cy="317"/>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33128" name="Freeform 8"/>
          <p:cNvSpPr>
            <a:spLocks/>
          </p:cNvSpPr>
          <p:nvPr/>
        </p:nvSpPr>
        <p:spPr bwMode="auto">
          <a:xfrm>
            <a:off x="1835150" y="5229225"/>
            <a:ext cx="3889375" cy="863600"/>
          </a:xfrm>
          <a:custGeom>
            <a:avLst/>
            <a:gdLst>
              <a:gd name="T0" fmla="*/ 2147483647 w 2450"/>
              <a:gd name="T1" fmla="*/ 0 h 544"/>
              <a:gd name="T2" fmla="*/ 2147483647 w 2450"/>
              <a:gd name="T3" fmla="*/ 2147483647 h 544"/>
              <a:gd name="T4" fmla="*/ 2147483647 w 2450"/>
              <a:gd name="T5" fmla="*/ 2147483647 h 544"/>
              <a:gd name="T6" fmla="*/ 0 w 2450"/>
              <a:gd name="T7" fmla="*/ 2147483647 h 544"/>
              <a:gd name="T8" fmla="*/ 0 w 2450"/>
              <a:gd name="T9" fmla="*/ 2147483647 h 544"/>
              <a:gd name="T10" fmla="*/ 0 60000 65536"/>
              <a:gd name="T11" fmla="*/ 0 60000 65536"/>
              <a:gd name="T12" fmla="*/ 0 60000 65536"/>
              <a:gd name="T13" fmla="*/ 0 60000 65536"/>
              <a:gd name="T14" fmla="*/ 0 60000 65536"/>
              <a:gd name="T15" fmla="*/ 0 w 2450"/>
              <a:gd name="T16" fmla="*/ 0 h 544"/>
              <a:gd name="T17" fmla="*/ 2450 w 2450"/>
              <a:gd name="T18" fmla="*/ 544 h 544"/>
            </a:gdLst>
            <a:ahLst/>
            <a:cxnLst>
              <a:cxn ang="T10">
                <a:pos x="T0" y="T1"/>
              </a:cxn>
              <a:cxn ang="T11">
                <a:pos x="T2" y="T3"/>
              </a:cxn>
              <a:cxn ang="T12">
                <a:pos x="T4" y="T5"/>
              </a:cxn>
              <a:cxn ang="T13">
                <a:pos x="T6" y="T7"/>
              </a:cxn>
              <a:cxn ang="T14">
                <a:pos x="T8" y="T9"/>
              </a:cxn>
            </a:cxnLst>
            <a:rect l="T15" t="T16" r="T17" b="T18"/>
            <a:pathLst>
              <a:path w="2450" h="544">
                <a:moveTo>
                  <a:pt x="2314" y="0"/>
                </a:moveTo>
                <a:lnTo>
                  <a:pt x="2450" y="45"/>
                </a:lnTo>
                <a:lnTo>
                  <a:pt x="2450" y="544"/>
                </a:lnTo>
                <a:lnTo>
                  <a:pt x="0" y="544"/>
                </a:lnTo>
                <a:lnTo>
                  <a:pt x="0" y="363"/>
                </a:lnTo>
              </a:path>
            </a:pathLst>
          </a:custGeom>
          <a:noFill/>
          <a:ln w="28575">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5139" name="Text Box 11"/>
          <p:cNvSpPr txBox="1">
            <a:spLocks noChangeArrowheads="1"/>
          </p:cNvSpPr>
          <p:nvPr/>
        </p:nvSpPr>
        <p:spPr bwMode="auto">
          <a:xfrm>
            <a:off x="2974975" y="687388"/>
            <a:ext cx="5980113" cy="40005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zh-CN" altLang="en-US" b="1">
                <a:ea typeface="华文楷体" charset="-122"/>
              </a:rPr>
              <a:t>读指令时由 </a:t>
            </a:r>
            <a:r>
              <a:rPr lang="en-US" altLang="zh-CN" b="1">
                <a:solidFill>
                  <a:schemeClr val="tx2"/>
                </a:solidFill>
                <a:ea typeface="华文楷体" charset="-122"/>
              </a:rPr>
              <a:t>PC</a:t>
            </a:r>
            <a:r>
              <a:rPr lang="en-US" altLang="zh-CN" b="1">
                <a:ea typeface="华文楷体" charset="-122"/>
              </a:rPr>
              <a:t> </a:t>
            </a:r>
            <a:r>
              <a:rPr lang="zh-CN" altLang="en-US" b="1">
                <a:ea typeface="华文楷体" charset="-122"/>
              </a:rPr>
              <a:t>提供地址，读出的指令保存到 </a:t>
            </a:r>
            <a:r>
              <a:rPr lang="en-US" altLang="zh-CN" b="1">
                <a:solidFill>
                  <a:schemeClr val="tx2"/>
                </a:solidFill>
                <a:ea typeface="华文楷体" charset="-122"/>
              </a:rPr>
              <a:t>IR</a:t>
            </a:r>
            <a:r>
              <a:rPr lang="zh-CN" altLang="en-US" b="1">
                <a:ea typeface="华文楷体" charset="-122"/>
              </a:rPr>
              <a:t>；</a:t>
            </a:r>
          </a:p>
        </p:txBody>
      </p:sp>
      <p:sp>
        <p:nvSpPr>
          <p:cNvPr id="133133" name="Text Box 13"/>
          <p:cNvSpPr txBox="1">
            <a:spLocks noChangeArrowheads="1"/>
          </p:cNvSpPr>
          <p:nvPr/>
        </p:nvSpPr>
        <p:spPr bwMode="auto">
          <a:xfrm>
            <a:off x="304800" y="1038225"/>
            <a:ext cx="7620000" cy="40005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zh-CN" altLang="en-US" b="1">
                <a:ea typeface="华文楷体" charset="-122"/>
              </a:rPr>
              <a:t>读写数据时由</a:t>
            </a:r>
            <a:r>
              <a:rPr lang="zh-CN" altLang="en-US" b="1">
                <a:solidFill>
                  <a:schemeClr val="tx2"/>
                </a:solidFill>
                <a:ea typeface="华文楷体" charset="-122"/>
              </a:rPr>
              <a:t>结果寄存器</a:t>
            </a:r>
            <a:r>
              <a:rPr lang="zh-CN" altLang="en-US" b="1">
                <a:ea typeface="华文楷体" charset="-122"/>
              </a:rPr>
              <a:t>提供地址，</a:t>
            </a:r>
            <a:r>
              <a:rPr lang="zh-CN" altLang="en-US" b="1">
                <a:solidFill>
                  <a:srgbClr val="333399"/>
                </a:solidFill>
                <a:ea typeface="华文楷体" charset="-122"/>
              </a:rPr>
              <a:t>读操作</a:t>
            </a:r>
            <a:r>
              <a:rPr lang="zh-CN" altLang="en-US" b="1">
                <a:ea typeface="华文楷体" charset="-122"/>
              </a:rPr>
              <a:t>的读出数据保存到 </a:t>
            </a:r>
            <a:r>
              <a:rPr lang="en-US" altLang="zh-CN" b="1">
                <a:solidFill>
                  <a:schemeClr val="tx2"/>
                </a:solidFill>
                <a:ea typeface="华文楷体" charset="-122"/>
              </a:rPr>
              <a:t>DR</a:t>
            </a:r>
            <a:r>
              <a:rPr lang="en-US" altLang="zh-CN" b="1">
                <a:ea typeface="华文楷体" charset="-122"/>
              </a:rPr>
              <a:t>;</a:t>
            </a:r>
            <a:endParaRPr lang="zh-CN" altLang="en-US" b="1">
              <a:ea typeface="华文楷体" charset="-122"/>
            </a:endParaRPr>
          </a:p>
        </p:txBody>
      </p:sp>
      <p:sp>
        <p:nvSpPr>
          <p:cNvPr id="133142" name="Text Box 22"/>
          <p:cNvSpPr txBox="1">
            <a:spLocks noChangeArrowheads="1"/>
          </p:cNvSpPr>
          <p:nvPr/>
        </p:nvSpPr>
        <p:spPr bwMode="auto">
          <a:xfrm>
            <a:off x="300038" y="1425575"/>
            <a:ext cx="6448425" cy="369888"/>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lnSpc>
                <a:spcPct val="90000"/>
              </a:lnSpc>
            </a:pPr>
            <a:r>
              <a:rPr lang="zh-CN" altLang="en-US" b="1">
                <a:solidFill>
                  <a:srgbClr val="333399"/>
                </a:solidFill>
                <a:ea typeface="华文楷体" charset="-122"/>
              </a:rPr>
              <a:t>写操作</a:t>
            </a:r>
            <a:r>
              <a:rPr lang="zh-CN" altLang="en-US" b="1">
                <a:ea typeface="华文楷体" charset="-122"/>
              </a:rPr>
              <a:t>的写入数据由 </a:t>
            </a:r>
            <a:r>
              <a:rPr lang="en-US" altLang="zh-CN" b="1">
                <a:solidFill>
                  <a:schemeClr val="tx2"/>
                </a:solidFill>
                <a:ea typeface="华文楷体" charset="-122"/>
              </a:rPr>
              <a:t>B</a:t>
            </a:r>
            <a:r>
              <a:rPr lang="zh-CN" altLang="en-US" b="1">
                <a:solidFill>
                  <a:schemeClr val="tx2"/>
                </a:solidFill>
                <a:ea typeface="华文楷体" charset="-122"/>
              </a:rPr>
              <a:t>寄存器</a:t>
            </a:r>
            <a:r>
              <a:rPr lang="zh-CN" altLang="en-US" b="1">
                <a:ea typeface="华文楷体" charset="-122"/>
              </a:rPr>
              <a:t>给出。</a:t>
            </a:r>
          </a:p>
        </p:txBody>
      </p:sp>
      <p:grpSp>
        <p:nvGrpSpPr>
          <p:cNvPr id="3" name="组合 32"/>
          <p:cNvGrpSpPr>
            <a:grpSpLocks/>
          </p:cNvGrpSpPr>
          <p:nvPr/>
        </p:nvGrpSpPr>
        <p:grpSpPr bwMode="auto">
          <a:xfrm>
            <a:off x="1042988" y="5229225"/>
            <a:ext cx="7200900" cy="1008063"/>
            <a:chOff x="1042988" y="5229225"/>
            <a:chExt cx="7200900" cy="1008063"/>
          </a:xfrm>
        </p:grpSpPr>
        <p:sp>
          <p:nvSpPr>
            <p:cNvPr id="6155" name="Line 15"/>
            <p:cNvSpPr>
              <a:spLocks noChangeShapeType="1"/>
            </p:cNvSpPr>
            <p:nvPr/>
          </p:nvSpPr>
          <p:spPr bwMode="auto">
            <a:xfrm>
              <a:off x="1908176" y="5589588"/>
              <a:ext cx="576263" cy="0"/>
            </a:xfrm>
            <a:prstGeom prst="line">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156" name="Line 17"/>
            <p:cNvSpPr>
              <a:spLocks noChangeShapeType="1"/>
            </p:cNvSpPr>
            <p:nvPr/>
          </p:nvSpPr>
          <p:spPr bwMode="auto">
            <a:xfrm>
              <a:off x="8027988" y="5229225"/>
              <a:ext cx="215900" cy="0"/>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157" name="Line 18"/>
            <p:cNvSpPr>
              <a:spLocks noChangeShapeType="1"/>
            </p:cNvSpPr>
            <p:nvPr/>
          </p:nvSpPr>
          <p:spPr bwMode="auto">
            <a:xfrm>
              <a:off x="8243888" y="5229225"/>
              <a:ext cx="0" cy="1008063"/>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158" name="Line 19"/>
            <p:cNvSpPr>
              <a:spLocks noChangeShapeType="1"/>
            </p:cNvSpPr>
            <p:nvPr/>
          </p:nvSpPr>
          <p:spPr bwMode="auto">
            <a:xfrm>
              <a:off x="1042988" y="6237288"/>
              <a:ext cx="7200900" cy="0"/>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cxnSp>
          <p:nvCxnSpPr>
            <p:cNvPr id="6159" name="直接箭头连接符 24"/>
            <p:cNvCxnSpPr>
              <a:cxnSpLocks noChangeShapeType="1"/>
            </p:cNvCxnSpPr>
            <p:nvPr/>
          </p:nvCxnSpPr>
          <p:spPr bwMode="auto">
            <a:xfrm>
              <a:off x="1214414" y="5643578"/>
              <a:ext cx="285752" cy="1588"/>
            </a:xfrm>
            <a:prstGeom prst="straightConnector1">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cxnSp>
        <p:cxnSp>
          <p:nvCxnSpPr>
            <p:cNvPr id="6160" name="直接连接符 29"/>
            <p:cNvCxnSpPr>
              <a:cxnSpLocks noChangeShapeType="1"/>
            </p:cNvCxnSpPr>
            <p:nvPr/>
          </p:nvCxnSpPr>
          <p:spPr bwMode="auto">
            <a:xfrm rot="5400000" flipH="1" flipV="1">
              <a:off x="773594" y="5926822"/>
              <a:ext cx="571504" cy="1588"/>
            </a:xfrm>
            <a:prstGeom prst="line">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9413589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3133"/>
                                        </p:tgtEl>
                                        <p:attrNameLst>
                                          <p:attrName>style.visibility</p:attrName>
                                        </p:attrNameLst>
                                      </p:cBhvr>
                                      <p:to>
                                        <p:strVal val="visible"/>
                                      </p:to>
                                    </p:set>
                                    <p:animEffect transition="in" filter="wipe(left)">
                                      <p:cBhvr>
                                        <p:cTn id="16" dur="500"/>
                                        <p:tgtEl>
                                          <p:spTgt spid="13313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312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314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8" grpId="0" animBg="1"/>
      <p:bldP spid="5139" grpId="0" animBg="1"/>
      <p:bldP spid="133133" grpId="0" animBg="1"/>
      <p:bldP spid="13314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Grp="1" noChangeAspect="1"/>
          </p:cNvGraphicFramePr>
          <p:nvPr>
            <p:ph idx="1"/>
          </p:nvPr>
        </p:nvGraphicFramePr>
        <p:xfrm>
          <a:off x="250825" y="1876425"/>
          <a:ext cx="8713788" cy="4767263"/>
        </p:xfrm>
        <a:graphic>
          <a:graphicData uri="http://schemas.openxmlformats.org/presentationml/2006/ole">
            <mc:AlternateContent xmlns:mc="http://schemas.openxmlformats.org/markup-compatibility/2006">
              <mc:Choice xmlns:v="urn:schemas-microsoft-com:vml" Requires="v">
                <p:oleObj spid="_x0000_s8213" name="Visio" r:id="rId3" imgW="9301525" imgH="5088106" progId="">
                  <p:embed/>
                </p:oleObj>
              </mc:Choice>
              <mc:Fallback>
                <p:oleObj name="Visio" r:id="rId3" imgW="9301525" imgH="508810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876425"/>
                        <a:ext cx="8713788" cy="4767263"/>
                      </a:xfrm>
                      <a:prstGeom prst="rect">
                        <a:avLst/>
                      </a:prstGeom>
                      <a:ln>
                        <a:noFill/>
                      </a:ln>
                      <a:extLst>
                        <a:ext uri="{91240B29-F687-4F45-9708-019B960494DF}">
                          <a14:hiddenLine xmlns:a14="http://schemas.microsoft.com/office/drawing/2010/main" w="9525">
                            <a:solidFill>
                              <a:srgbClr val="3333FF"/>
                            </a:solidFill>
                            <a:miter lim="800000"/>
                            <a:headEnd/>
                            <a:tailEnd/>
                          </a14:hiddenLine>
                        </a:ext>
                      </a:extLst>
                    </p:spPr>
                  </p:pic>
                </p:oleObj>
              </mc:Fallback>
            </mc:AlternateContent>
          </a:graphicData>
        </a:graphic>
      </p:graphicFrame>
      <p:sp>
        <p:nvSpPr>
          <p:cNvPr id="134147" name="Text Box 3"/>
          <p:cNvSpPr txBox="1">
            <a:spLocks noChangeArrowheads="1"/>
          </p:cNvSpPr>
          <p:nvPr/>
        </p:nvSpPr>
        <p:spPr bwMode="auto">
          <a:xfrm>
            <a:off x="179388" y="682625"/>
            <a:ext cx="89646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lnSpc>
                <a:spcPct val="90000"/>
              </a:lnSpc>
            </a:pPr>
            <a:r>
              <a:rPr lang="zh-CN" altLang="en-US" b="1">
                <a:solidFill>
                  <a:srgbClr val="3333FF"/>
                </a:solidFill>
                <a:ea typeface="华文楷体" charset="-122"/>
              </a:rPr>
              <a:t>寄存器堆由</a:t>
            </a:r>
            <a:r>
              <a:rPr lang="en-US" altLang="zh-CN" b="1">
                <a:solidFill>
                  <a:srgbClr val="3333FF"/>
                </a:solidFill>
                <a:ea typeface="华文楷体" charset="-122"/>
              </a:rPr>
              <a:t>32</a:t>
            </a:r>
            <a:r>
              <a:rPr lang="zh-CN" altLang="en-US" b="1">
                <a:solidFill>
                  <a:srgbClr val="3333FF"/>
                </a:solidFill>
                <a:ea typeface="华文楷体" charset="-122"/>
              </a:rPr>
              <a:t>个寄存器组成，可以用</a:t>
            </a:r>
            <a:r>
              <a:rPr lang="en-US" altLang="zh-CN" b="1">
                <a:solidFill>
                  <a:schemeClr val="tx2"/>
                </a:solidFill>
                <a:ea typeface="华文楷体" charset="-122"/>
              </a:rPr>
              <a:t>N1</a:t>
            </a:r>
            <a:r>
              <a:rPr lang="en-US" altLang="zh-CN" b="1">
                <a:solidFill>
                  <a:srgbClr val="3333FF"/>
                </a:solidFill>
                <a:ea typeface="华文楷体" charset="-122"/>
              </a:rPr>
              <a:t>(</a:t>
            </a:r>
            <a:r>
              <a:rPr lang="en-US" altLang="zh-CN" b="1">
                <a:solidFill>
                  <a:schemeClr val="tx2"/>
                </a:solidFill>
                <a:ea typeface="华文楷体" charset="-122"/>
              </a:rPr>
              <a:t>rs</a:t>
            </a:r>
            <a:r>
              <a:rPr lang="en-US" altLang="zh-CN" b="1">
                <a:solidFill>
                  <a:srgbClr val="333399"/>
                </a:solidFill>
                <a:ea typeface="华文楷体" charset="-122"/>
              </a:rPr>
              <a:t>)</a:t>
            </a:r>
            <a:r>
              <a:rPr lang="zh-CN" altLang="en-US" b="1">
                <a:solidFill>
                  <a:schemeClr val="tx2"/>
                </a:solidFill>
                <a:ea typeface="华文楷体" charset="-122"/>
              </a:rPr>
              <a:t>、</a:t>
            </a:r>
            <a:r>
              <a:rPr lang="en-US" altLang="zh-CN" b="1">
                <a:solidFill>
                  <a:schemeClr val="tx2"/>
                </a:solidFill>
                <a:ea typeface="华文楷体" charset="-122"/>
              </a:rPr>
              <a:t>N2 </a:t>
            </a:r>
            <a:r>
              <a:rPr lang="en-US" altLang="zh-CN" b="1">
                <a:solidFill>
                  <a:srgbClr val="333399"/>
                </a:solidFill>
                <a:ea typeface="华文楷体" charset="-122"/>
              </a:rPr>
              <a:t>(</a:t>
            </a:r>
            <a:r>
              <a:rPr lang="en-US" altLang="zh-CN" b="1">
                <a:solidFill>
                  <a:schemeClr val="tx2"/>
                </a:solidFill>
                <a:ea typeface="华文楷体" charset="-122"/>
              </a:rPr>
              <a:t>rt</a:t>
            </a:r>
            <a:r>
              <a:rPr lang="en-US" altLang="zh-CN" b="1">
                <a:solidFill>
                  <a:srgbClr val="333399"/>
                </a:solidFill>
                <a:ea typeface="华文楷体" charset="-122"/>
              </a:rPr>
              <a:t>)</a:t>
            </a:r>
            <a:r>
              <a:rPr lang="zh-CN" altLang="en-US" b="1">
                <a:solidFill>
                  <a:srgbClr val="3333FF"/>
                </a:solidFill>
                <a:ea typeface="华文楷体" charset="-122"/>
              </a:rPr>
              <a:t>同时读出两个寄存器的内容，分别存于</a:t>
            </a:r>
            <a:r>
              <a:rPr lang="en-US" altLang="zh-CN" b="1">
                <a:solidFill>
                  <a:schemeClr val="tx2"/>
                </a:solidFill>
                <a:ea typeface="华文楷体" charset="-122"/>
              </a:rPr>
              <a:t>A</a:t>
            </a:r>
            <a:r>
              <a:rPr lang="zh-CN" altLang="en-US" b="1">
                <a:solidFill>
                  <a:schemeClr val="tx2"/>
                </a:solidFill>
                <a:ea typeface="华文楷体" charset="-122"/>
              </a:rPr>
              <a:t>、</a:t>
            </a:r>
            <a:r>
              <a:rPr lang="en-US" altLang="zh-CN" b="1">
                <a:solidFill>
                  <a:schemeClr val="tx2"/>
                </a:solidFill>
                <a:ea typeface="华文楷体" charset="-122"/>
              </a:rPr>
              <a:t>B</a:t>
            </a:r>
            <a:r>
              <a:rPr lang="zh-CN" altLang="en-US" b="1">
                <a:solidFill>
                  <a:schemeClr val="tx2"/>
                </a:solidFill>
                <a:ea typeface="华文楷体" charset="-122"/>
              </a:rPr>
              <a:t>寄存器</a:t>
            </a:r>
            <a:r>
              <a:rPr lang="en-US" altLang="zh-CN" b="1">
                <a:solidFill>
                  <a:schemeClr val="tx2"/>
                </a:solidFill>
                <a:ea typeface="华文楷体" charset="-122"/>
              </a:rPr>
              <a:t>;  </a:t>
            </a:r>
            <a:endParaRPr lang="en-US" altLang="zh-CN" b="1">
              <a:solidFill>
                <a:srgbClr val="3333FF"/>
              </a:solidFill>
              <a:ea typeface="华文楷体" charset="-122"/>
            </a:endParaRPr>
          </a:p>
        </p:txBody>
      </p:sp>
      <p:sp>
        <p:nvSpPr>
          <p:cNvPr id="134148" name="Line 4"/>
          <p:cNvSpPr>
            <a:spLocks noChangeShapeType="1"/>
          </p:cNvSpPr>
          <p:nvPr/>
        </p:nvSpPr>
        <p:spPr bwMode="auto">
          <a:xfrm>
            <a:off x="3492500" y="4365625"/>
            <a:ext cx="10080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4149" name="Line 5"/>
          <p:cNvSpPr>
            <a:spLocks noChangeShapeType="1"/>
          </p:cNvSpPr>
          <p:nvPr/>
        </p:nvSpPr>
        <p:spPr bwMode="auto">
          <a:xfrm>
            <a:off x="3492500" y="4652963"/>
            <a:ext cx="10080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4150" name="Line 6"/>
          <p:cNvSpPr>
            <a:spLocks noChangeShapeType="1"/>
          </p:cNvSpPr>
          <p:nvPr/>
        </p:nvSpPr>
        <p:spPr bwMode="auto">
          <a:xfrm flipV="1">
            <a:off x="4859338" y="4149725"/>
            <a:ext cx="576262" cy="2159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4151" name="Line 7"/>
          <p:cNvSpPr>
            <a:spLocks noChangeShapeType="1"/>
          </p:cNvSpPr>
          <p:nvPr/>
        </p:nvSpPr>
        <p:spPr bwMode="auto">
          <a:xfrm>
            <a:off x="4859338" y="4652963"/>
            <a:ext cx="576262" cy="431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4152" name="Line 8"/>
          <p:cNvSpPr>
            <a:spLocks noChangeShapeType="1"/>
          </p:cNvSpPr>
          <p:nvPr/>
        </p:nvSpPr>
        <p:spPr bwMode="auto">
          <a:xfrm flipV="1">
            <a:off x="3500438" y="5183188"/>
            <a:ext cx="785812" cy="4603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4153" name="Line 9"/>
          <p:cNvSpPr>
            <a:spLocks noChangeShapeType="1"/>
          </p:cNvSpPr>
          <p:nvPr/>
        </p:nvSpPr>
        <p:spPr bwMode="auto">
          <a:xfrm flipV="1">
            <a:off x="3736975" y="5648325"/>
            <a:ext cx="792163" cy="2159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4154" name="Line 10"/>
          <p:cNvSpPr>
            <a:spLocks noChangeShapeType="1"/>
          </p:cNvSpPr>
          <p:nvPr/>
        </p:nvSpPr>
        <p:spPr bwMode="auto">
          <a:xfrm>
            <a:off x="2555875" y="5445125"/>
            <a:ext cx="792163"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4155" name="Line 11"/>
          <p:cNvSpPr>
            <a:spLocks noChangeShapeType="1"/>
          </p:cNvSpPr>
          <p:nvPr/>
        </p:nvSpPr>
        <p:spPr bwMode="auto">
          <a:xfrm>
            <a:off x="7885113" y="5013325"/>
            <a:ext cx="287337"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4156" name="Text Box 12"/>
          <p:cNvSpPr txBox="1">
            <a:spLocks noChangeArrowheads="1"/>
          </p:cNvSpPr>
          <p:nvPr/>
        </p:nvSpPr>
        <p:spPr bwMode="auto">
          <a:xfrm>
            <a:off x="3421063" y="968375"/>
            <a:ext cx="590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lnSpc>
                <a:spcPct val="90000"/>
              </a:lnSpc>
            </a:pPr>
            <a:r>
              <a:rPr lang="zh-CN" altLang="en-US" b="1">
                <a:solidFill>
                  <a:srgbClr val="3333FF"/>
                </a:solidFill>
                <a:ea typeface="华文楷体" charset="-122"/>
              </a:rPr>
              <a:t>可以用</a:t>
            </a:r>
            <a:r>
              <a:rPr lang="zh-CN" altLang="en-US" b="1">
                <a:solidFill>
                  <a:schemeClr val="tx2"/>
                </a:solidFill>
                <a:ea typeface="华文楷体" charset="-122"/>
              </a:rPr>
              <a:t> </a:t>
            </a:r>
            <a:r>
              <a:rPr lang="en-US" altLang="zh-CN" b="1">
                <a:solidFill>
                  <a:schemeClr val="tx2"/>
                </a:solidFill>
                <a:ea typeface="华文楷体" charset="-122"/>
              </a:rPr>
              <a:t>ND </a:t>
            </a:r>
            <a:r>
              <a:rPr lang="en-US" altLang="zh-CN" b="1">
                <a:solidFill>
                  <a:srgbClr val="333399"/>
                </a:solidFill>
                <a:ea typeface="华文楷体" charset="-122"/>
              </a:rPr>
              <a:t>(</a:t>
            </a:r>
            <a:r>
              <a:rPr lang="en-US" altLang="zh-CN" b="1">
                <a:solidFill>
                  <a:schemeClr val="tx2"/>
                </a:solidFill>
                <a:ea typeface="华文楷体" charset="-122"/>
              </a:rPr>
              <a:t>rd </a:t>
            </a:r>
            <a:r>
              <a:rPr lang="zh-CN" altLang="en-US" b="1">
                <a:solidFill>
                  <a:srgbClr val="3333FF"/>
                </a:solidFill>
                <a:ea typeface="华文楷体" charset="-122"/>
              </a:rPr>
              <a:t>或</a:t>
            </a:r>
            <a:r>
              <a:rPr lang="zh-CN" altLang="en-US" b="1">
                <a:solidFill>
                  <a:schemeClr val="tx2"/>
                </a:solidFill>
                <a:ea typeface="华文楷体" charset="-122"/>
              </a:rPr>
              <a:t> </a:t>
            </a:r>
            <a:r>
              <a:rPr lang="en-US" altLang="zh-CN" b="1">
                <a:solidFill>
                  <a:schemeClr val="tx2"/>
                </a:solidFill>
                <a:ea typeface="华文楷体" charset="-122"/>
              </a:rPr>
              <a:t>rt </a:t>
            </a:r>
            <a:r>
              <a:rPr lang="en-US" altLang="zh-CN" b="1">
                <a:solidFill>
                  <a:srgbClr val="333399"/>
                </a:solidFill>
                <a:ea typeface="华文楷体" charset="-122"/>
              </a:rPr>
              <a:t>)</a:t>
            </a:r>
            <a:r>
              <a:rPr lang="en-US" altLang="zh-CN" b="1">
                <a:solidFill>
                  <a:schemeClr val="tx2"/>
                </a:solidFill>
                <a:ea typeface="华文楷体" charset="-122"/>
              </a:rPr>
              <a:t> </a:t>
            </a:r>
            <a:r>
              <a:rPr lang="zh-CN" altLang="en-US" b="1">
                <a:solidFill>
                  <a:srgbClr val="3333FF"/>
                </a:solidFill>
                <a:ea typeface="华文楷体" charset="-122"/>
              </a:rPr>
              <a:t>把</a:t>
            </a:r>
            <a:r>
              <a:rPr lang="zh-CN" altLang="en-US" b="1">
                <a:solidFill>
                  <a:schemeClr val="tx2"/>
                </a:solidFill>
                <a:ea typeface="华文楷体" charset="-122"/>
              </a:rPr>
              <a:t> </a:t>
            </a:r>
            <a:r>
              <a:rPr lang="en-US" altLang="zh-CN" b="1">
                <a:solidFill>
                  <a:schemeClr val="tx2"/>
                </a:solidFill>
                <a:ea typeface="华文楷体" charset="-122"/>
              </a:rPr>
              <a:t>DI </a:t>
            </a:r>
            <a:r>
              <a:rPr lang="zh-CN" altLang="en-US" b="1">
                <a:solidFill>
                  <a:srgbClr val="3333FF"/>
                </a:solidFill>
                <a:ea typeface="华文楷体" charset="-122"/>
              </a:rPr>
              <a:t>端的数据写入</a:t>
            </a:r>
            <a:r>
              <a:rPr lang="en-US" altLang="zh-CN" b="1">
                <a:solidFill>
                  <a:srgbClr val="3333FF"/>
                </a:solidFill>
                <a:ea typeface="华文楷体" charset="-122"/>
              </a:rPr>
              <a:t>;</a:t>
            </a:r>
          </a:p>
        </p:txBody>
      </p:sp>
      <p:sp>
        <p:nvSpPr>
          <p:cNvPr id="134157" name="Text Box 13"/>
          <p:cNvSpPr txBox="1">
            <a:spLocks noChangeArrowheads="1"/>
          </p:cNvSpPr>
          <p:nvPr/>
        </p:nvSpPr>
        <p:spPr bwMode="auto">
          <a:xfrm>
            <a:off x="193675" y="1328738"/>
            <a:ext cx="518477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lnSpc>
                <a:spcPct val="90000"/>
              </a:lnSpc>
            </a:pPr>
            <a:r>
              <a:rPr lang="zh-CN" altLang="en-US" b="1">
                <a:solidFill>
                  <a:srgbClr val="3333FF"/>
                </a:solidFill>
                <a:ea typeface="华文楷体" charset="-122"/>
              </a:rPr>
              <a:t>被写入数据来自</a:t>
            </a:r>
            <a:r>
              <a:rPr lang="zh-CN" altLang="en-US" b="1">
                <a:solidFill>
                  <a:schemeClr val="tx2"/>
                </a:solidFill>
                <a:ea typeface="华文楷体" charset="-122"/>
              </a:rPr>
              <a:t>结果寄存器 </a:t>
            </a:r>
            <a:r>
              <a:rPr lang="zh-CN" altLang="en-US" b="1">
                <a:solidFill>
                  <a:srgbClr val="3333FF"/>
                </a:solidFill>
                <a:ea typeface="华文楷体" charset="-122"/>
              </a:rPr>
              <a:t>或</a:t>
            </a:r>
            <a:r>
              <a:rPr lang="zh-CN" altLang="en-US" b="1">
                <a:solidFill>
                  <a:schemeClr val="tx2"/>
                </a:solidFill>
                <a:ea typeface="华文楷体" charset="-122"/>
              </a:rPr>
              <a:t> </a:t>
            </a:r>
            <a:r>
              <a:rPr lang="en-US" altLang="zh-CN" b="1">
                <a:solidFill>
                  <a:schemeClr val="tx2"/>
                </a:solidFill>
                <a:ea typeface="华文楷体" charset="-122"/>
              </a:rPr>
              <a:t>DR</a:t>
            </a:r>
            <a:r>
              <a:rPr lang="zh-CN" altLang="en-US" b="1">
                <a:solidFill>
                  <a:srgbClr val="3333FF"/>
                </a:solidFill>
                <a:ea typeface="华文楷体" charset="-122"/>
              </a:rPr>
              <a:t>。</a:t>
            </a:r>
          </a:p>
        </p:txBody>
      </p:sp>
      <p:sp>
        <p:nvSpPr>
          <p:cNvPr id="134158" name="Freeform 14"/>
          <p:cNvSpPr>
            <a:spLocks/>
          </p:cNvSpPr>
          <p:nvPr/>
        </p:nvSpPr>
        <p:spPr bwMode="auto">
          <a:xfrm>
            <a:off x="3348038" y="5013325"/>
            <a:ext cx="4824412" cy="1223963"/>
          </a:xfrm>
          <a:custGeom>
            <a:avLst/>
            <a:gdLst>
              <a:gd name="T0" fmla="*/ 2147483647 w 3039"/>
              <a:gd name="T1" fmla="*/ 0 h 771"/>
              <a:gd name="T2" fmla="*/ 2147483647 w 3039"/>
              <a:gd name="T3" fmla="*/ 2147483647 h 771"/>
              <a:gd name="T4" fmla="*/ 0 w 3039"/>
              <a:gd name="T5" fmla="*/ 2147483647 h 771"/>
              <a:gd name="T6" fmla="*/ 0 w 3039"/>
              <a:gd name="T7" fmla="*/ 2147483647 h 771"/>
              <a:gd name="T8" fmla="*/ 0 60000 65536"/>
              <a:gd name="T9" fmla="*/ 0 60000 65536"/>
              <a:gd name="T10" fmla="*/ 0 60000 65536"/>
              <a:gd name="T11" fmla="*/ 0 60000 65536"/>
              <a:gd name="T12" fmla="*/ 0 w 3039"/>
              <a:gd name="T13" fmla="*/ 0 h 771"/>
              <a:gd name="T14" fmla="*/ 3039 w 3039"/>
              <a:gd name="T15" fmla="*/ 771 h 771"/>
            </a:gdLst>
            <a:ahLst/>
            <a:cxnLst>
              <a:cxn ang="T8">
                <a:pos x="T0" y="T1"/>
              </a:cxn>
              <a:cxn ang="T9">
                <a:pos x="T2" y="T3"/>
              </a:cxn>
              <a:cxn ang="T10">
                <a:pos x="T4" y="T5"/>
              </a:cxn>
              <a:cxn ang="T11">
                <a:pos x="T6" y="T7"/>
              </a:cxn>
            </a:cxnLst>
            <a:rect l="T12" t="T13" r="T14" b="T15"/>
            <a:pathLst>
              <a:path w="3039" h="771">
                <a:moveTo>
                  <a:pt x="3039" y="0"/>
                </a:moveTo>
                <a:lnTo>
                  <a:pt x="3039" y="771"/>
                </a:lnTo>
                <a:lnTo>
                  <a:pt x="0" y="771"/>
                </a:lnTo>
                <a:lnTo>
                  <a:pt x="0" y="454"/>
                </a:lnTo>
              </a:path>
            </a:pathLst>
          </a:custGeom>
          <a:noFill/>
          <a:ln w="28575">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Tree>
    <p:extLst>
      <p:ext uri="{BB962C8B-B14F-4D97-AF65-F5344CB8AC3E}">
        <p14:creationId xmlns:p14="http://schemas.microsoft.com/office/powerpoint/2010/main" val="9085679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4147"/>
                                        </p:tgtEl>
                                        <p:attrNameLst>
                                          <p:attrName>style.visibility</p:attrName>
                                        </p:attrNameLst>
                                      </p:cBhvr>
                                      <p:to>
                                        <p:strVal val="visible"/>
                                      </p:to>
                                    </p:set>
                                    <p:animEffect transition="in" filter="wipe(left)">
                                      <p:cBhvr>
                                        <p:cTn id="7" dur="500"/>
                                        <p:tgtEl>
                                          <p:spTgt spid="1341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4148"/>
                                        </p:tgtEl>
                                        <p:attrNameLst>
                                          <p:attrName>style.visibility</p:attrName>
                                        </p:attrNameLst>
                                      </p:cBhvr>
                                      <p:to>
                                        <p:strVal val="visible"/>
                                      </p:to>
                                    </p:set>
                                    <p:animEffect transition="in" filter="wipe(left)">
                                      <p:cBhvr>
                                        <p:cTn id="12" dur="500"/>
                                        <p:tgtEl>
                                          <p:spTgt spid="13414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34150"/>
                                        </p:tgtEl>
                                        <p:attrNameLst>
                                          <p:attrName>style.visibility</p:attrName>
                                        </p:attrNameLst>
                                      </p:cBhvr>
                                      <p:to>
                                        <p:strVal val="visible"/>
                                      </p:to>
                                    </p:set>
                                    <p:animEffect transition="in" filter="wipe(left)">
                                      <p:cBhvr>
                                        <p:cTn id="15" dur="500"/>
                                        <p:tgtEl>
                                          <p:spTgt spid="13415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4149"/>
                                        </p:tgtEl>
                                        <p:attrNameLst>
                                          <p:attrName>style.visibility</p:attrName>
                                        </p:attrNameLst>
                                      </p:cBhvr>
                                      <p:to>
                                        <p:strVal val="visible"/>
                                      </p:to>
                                    </p:set>
                                    <p:animEffect transition="in" filter="wipe(left)">
                                      <p:cBhvr>
                                        <p:cTn id="18" dur="500"/>
                                        <p:tgtEl>
                                          <p:spTgt spid="13414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4151"/>
                                        </p:tgtEl>
                                        <p:attrNameLst>
                                          <p:attrName>style.visibility</p:attrName>
                                        </p:attrNameLst>
                                      </p:cBhvr>
                                      <p:to>
                                        <p:strVal val="visible"/>
                                      </p:to>
                                    </p:set>
                                    <p:animEffect transition="in" filter="wipe(left)">
                                      <p:cBhvr>
                                        <p:cTn id="21" dur="500"/>
                                        <p:tgtEl>
                                          <p:spTgt spid="13415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34156"/>
                                        </p:tgtEl>
                                        <p:attrNameLst>
                                          <p:attrName>style.visibility</p:attrName>
                                        </p:attrNameLst>
                                      </p:cBhvr>
                                      <p:to>
                                        <p:strVal val="visible"/>
                                      </p:to>
                                    </p:set>
                                    <p:animEffect transition="in" filter="wipe(left)">
                                      <p:cBhvr>
                                        <p:cTn id="26" dur="500"/>
                                        <p:tgtEl>
                                          <p:spTgt spid="13415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34153"/>
                                        </p:tgtEl>
                                        <p:attrNameLst>
                                          <p:attrName>style.visibility</p:attrName>
                                        </p:attrNameLst>
                                      </p:cBhvr>
                                      <p:to>
                                        <p:strVal val="visible"/>
                                      </p:to>
                                    </p:set>
                                    <p:animEffect transition="in" filter="wipe(left)">
                                      <p:cBhvr>
                                        <p:cTn id="31" dur="500"/>
                                        <p:tgtEl>
                                          <p:spTgt spid="13415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34152"/>
                                        </p:tgtEl>
                                        <p:attrNameLst>
                                          <p:attrName>style.visibility</p:attrName>
                                        </p:attrNameLst>
                                      </p:cBhvr>
                                      <p:to>
                                        <p:strVal val="visible"/>
                                      </p:to>
                                    </p:set>
                                    <p:animEffect transition="in" filter="wipe(left)">
                                      <p:cBhvr>
                                        <p:cTn id="34" dur="500"/>
                                        <p:tgtEl>
                                          <p:spTgt spid="13415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34157"/>
                                        </p:tgtEl>
                                        <p:attrNameLst>
                                          <p:attrName>style.visibility</p:attrName>
                                        </p:attrNameLst>
                                      </p:cBhvr>
                                      <p:to>
                                        <p:strVal val="visible"/>
                                      </p:to>
                                    </p:set>
                                    <p:animEffect transition="in" filter="wipe(left)">
                                      <p:cBhvr>
                                        <p:cTn id="39" dur="500"/>
                                        <p:tgtEl>
                                          <p:spTgt spid="13415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34154"/>
                                        </p:tgtEl>
                                        <p:attrNameLst>
                                          <p:attrName>style.visibility</p:attrName>
                                        </p:attrNameLst>
                                      </p:cBhvr>
                                      <p:to>
                                        <p:strVal val="visible"/>
                                      </p:to>
                                    </p:set>
                                    <p:animEffect transition="in" filter="wipe(left)">
                                      <p:cBhvr>
                                        <p:cTn id="44" dur="500"/>
                                        <p:tgtEl>
                                          <p:spTgt spid="134154"/>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34155"/>
                                        </p:tgtEl>
                                        <p:attrNameLst>
                                          <p:attrName>style.visibility</p:attrName>
                                        </p:attrNameLst>
                                      </p:cBhvr>
                                      <p:to>
                                        <p:strVal val="visible"/>
                                      </p:to>
                                    </p:set>
                                    <p:animEffect transition="in" filter="wipe(left)">
                                      <p:cBhvr>
                                        <p:cTn id="47" dur="500"/>
                                        <p:tgtEl>
                                          <p:spTgt spid="13415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34158"/>
                                        </p:tgtEl>
                                        <p:attrNameLst>
                                          <p:attrName>style.visibility</p:attrName>
                                        </p:attrNameLst>
                                      </p:cBhvr>
                                      <p:to>
                                        <p:strVal val="visible"/>
                                      </p:to>
                                    </p:set>
                                    <p:animEffect transition="in" filter="wipe(down)">
                                      <p:cBhvr>
                                        <p:cTn id="50" dur="500"/>
                                        <p:tgtEl>
                                          <p:spTgt spid="134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p:bldP spid="134148" grpId="0" animBg="1"/>
      <p:bldP spid="134149" grpId="0" animBg="1"/>
      <p:bldP spid="134150" grpId="0" animBg="1"/>
      <p:bldP spid="134151" grpId="0" animBg="1"/>
      <p:bldP spid="134152" grpId="0" animBg="1"/>
      <p:bldP spid="134153" grpId="0" animBg="1"/>
      <p:bldP spid="134154" grpId="0" animBg="1"/>
      <p:bldP spid="134155" grpId="0" animBg="1"/>
      <p:bldP spid="134156" grpId="0"/>
      <p:bldP spid="134157" grpId="0"/>
      <p:bldP spid="13415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Grp="1" noChangeAspect="1"/>
          </p:cNvGraphicFramePr>
          <p:nvPr>
            <p:ph idx="1"/>
          </p:nvPr>
        </p:nvGraphicFramePr>
        <p:xfrm>
          <a:off x="179388" y="1847850"/>
          <a:ext cx="8713787" cy="4767263"/>
        </p:xfrm>
        <a:graphic>
          <a:graphicData uri="http://schemas.openxmlformats.org/presentationml/2006/ole">
            <mc:AlternateContent xmlns:mc="http://schemas.openxmlformats.org/markup-compatibility/2006">
              <mc:Choice xmlns:v="urn:schemas-microsoft-com:vml" Requires="v">
                <p:oleObj spid="_x0000_s9237" name="Visio" r:id="rId3" imgW="9301582" imgH="5088026" progId="">
                  <p:embed/>
                </p:oleObj>
              </mc:Choice>
              <mc:Fallback>
                <p:oleObj name="Visio" r:id="rId3" imgW="9301582" imgH="508802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847850"/>
                        <a:ext cx="8713787" cy="4767263"/>
                      </a:xfrm>
                      <a:prstGeom prst="rect">
                        <a:avLst/>
                      </a:prstGeom>
                    </p:spPr>
                  </p:pic>
                </p:oleObj>
              </mc:Fallback>
            </mc:AlternateContent>
          </a:graphicData>
        </a:graphic>
      </p:graphicFrame>
      <p:sp>
        <p:nvSpPr>
          <p:cNvPr id="8195" name="Text Box 3"/>
          <p:cNvSpPr txBox="1">
            <a:spLocks noChangeArrowheads="1"/>
          </p:cNvSpPr>
          <p:nvPr/>
        </p:nvSpPr>
        <p:spPr bwMode="auto">
          <a:xfrm>
            <a:off x="163513" y="790575"/>
            <a:ext cx="90535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lnSpc>
                <a:spcPct val="90000"/>
              </a:lnSpc>
            </a:pPr>
            <a:r>
              <a:rPr lang="en-US" altLang="zh-CN" b="1">
                <a:solidFill>
                  <a:schemeClr val="tx2"/>
                </a:solidFill>
                <a:ea typeface="华文楷体" charset="-122"/>
              </a:rPr>
              <a:t>ALU</a:t>
            </a:r>
            <a:r>
              <a:rPr lang="zh-CN" altLang="en-US" b="1">
                <a:solidFill>
                  <a:srgbClr val="3333FF"/>
                </a:solidFill>
                <a:ea typeface="华文楷体" charset="-122"/>
              </a:rPr>
              <a:t>完成算术和逻辑运算，两路输入分别为</a:t>
            </a:r>
            <a:r>
              <a:rPr lang="en-US" altLang="zh-CN" b="1">
                <a:solidFill>
                  <a:schemeClr val="tx2"/>
                </a:solidFill>
                <a:ea typeface="华文楷体" charset="-122"/>
              </a:rPr>
              <a:t>A</a:t>
            </a:r>
            <a:r>
              <a:rPr lang="zh-CN" altLang="en-US" b="1">
                <a:solidFill>
                  <a:srgbClr val="3333FF"/>
                </a:solidFill>
                <a:ea typeface="华文楷体" charset="-122"/>
              </a:rPr>
              <a:t>和 </a:t>
            </a:r>
            <a:r>
              <a:rPr lang="en-US" altLang="zh-CN" b="1">
                <a:solidFill>
                  <a:schemeClr val="tx2"/>
                </a:solidFill>
                <a:ea typeface="华文楷体" charset="-122"/>
              </a:rPr>
              <a:t>B</a:t>
            </a:r>
            <a:r>
              <a:rPr lang="zh-CN" altLang="en-US" b="1">
                <a:solidFill>
                  <a:srgbClr val="3333FF"/>
                </a:solidFill>
                <a:ea typeface="华文楷体" charset="-122"/>
              </a:rPr>
              <a:t>，其中</a:t>
            </a:r>
            <a:r>
              <a:rPr lang="en-US" altLang="zh-CN" b="1">
                <a:solidFill>
                  <a:schemeClr val="tx2"/>
                </a:solidFill>
                <a:ea typeface="华文楷体" charset="-122"/>
              </a:rPr>
              <a:t>A</a:t>
            </a:r>
            <a:r>
              <a:rPr lang="zh-CN" altLang="en-US" b="1">
                <a:solidFill>
                  <a:schemeClr val="tx2"/>
                </a:solidFill>
                <a:ea typeface="华文楷体" charset="-122"/>
              </a:rPr>
              <a:t>路输入</a:t>
            </a:r>
            <a:r>
              <a:rPr lang="zh-CN" altLang="en-US" b="1">
                <a:solidFill>
                  <a:srgbClr val="3333FF"/>
                </a:solidFill>
                <a:ea typeface="华文楷体" charset="-122"/>
              </a:rPr>
              <a:t>可选择 </a:t>
            </a:r>
            <a:r>
              <a:rPr lang="en-US" altLang="zh-CN" b="1">
                <a:solidFill>
                  <a:schemeClr val="tx2"/>
                </a:solidFill>
                <a:ea typeface="华文楷体" charset="-122"/>
              </a:rPr>
              <a:t>A</a:t>
            </a:r>
            <a:r>
              <a:rPr lang="zh-CN" altLang="en-US" b="1">
                <a:solidFill>
                  <a:schemeClr val="tx2"/>
                </a:solidFill>
                <a:ea typeface="华文楷体" charset="-122"/>
              </a:rPr>
              <a:t>寄存器</a:t>
            </a:r>
            <a:r>
              <a:rPr lang="zh-CN" altLang="en-US" b="1">
                <a:solidFill>
                  <a:srgbClr val="3333FF"/>
                </a:solidFill>
                <a:ea typeface="华文楷体" charset="-122"/>
              </a:rPr>
              <a:t>或 </a:t>
            </a:r>
            <a:r>
              <a:rPr lang="en-US" altLang="zh-CN" b="1">
                <a:solidFill>
                  <a:schemeClr val="tx2"/>
                </a:solidFill>
                <a:ea typeface="华文楷体" charset="-122"/>
              </a:rPr>
              <a:t>PC</a:t>
            </a:r>
            <a:r>
              <a:rPr lang="zh-CN" altLang="en-US" b="1">
                <a:solidFill>
                  <a:srgbClr val="3333FF"/>
                </a:solidFill>
                <a:ea typeface="华文楷体" charset="-122"/>
              </a:rPr>
              <a:t>，</a:t>
            </a:r>
            <a:r>
              <a:rPr lang="en-US" altLang="zh-CN" b="1">
                <a:solidFill>
                  <a:schemeClr val="tx2"/>
                </a:solidFill>
                <a:ea typeface="华文楷体" charset="-122"/>
              </a:rPr>
              <a:t>B</a:t>
            </a:r>
            <a:r>
              <a:rPr lang="zh-CN" altLang="en-US" b="1">
                <a:solidFill>
                  <a:schemeClr val="tx2"/>
                </a:solidFill>
                <a:ea typeface="华文楷体" charset="-122"/>
              </a:rPr>
              <a:t>路输入</a:t>
            </a:r>
            <a:r>
              <a:rPr lang="zh-CN" altLang="en-US" b="1">
                <a:solidFill>
                  <a:srgbClr val="3333FF"/>
                </a:solidFill>
                <a:ea typeface="华文楷体" charset="-122"/>
              </a:rPr>
              <a:t>可选择 </a:t>
            </a:r>
            <a:r>
              <a:rPr lang="en-US" altLang="zh-CN" b="1">
                <a:solidFill>
                  <a:schemeClr val="tx2"/>
                </a:solidFill>
                <a:ea typeface="华文楷体" charset="-122"/>
              </a:rPr>
              <a:t>B</a:t>
            </a:r>
            <a:r>
              <a:rPr lang="zh-CN" altLang="en-US" b="1">
                <a:solidFill>
                  <a:schemeClr val="tx2"/>
                </a:solidFill>
                <a:ea typeface="华文楷体" charset="-122"/>
              </a:rPr>
              <a:t>寄存器</a:t>
            </a:r>
            <a:r>
              <a:rPr lang="zh-CN" altLang="en-US" b="1">
                <a:ea typeface="华文楷体" charset="-122"/>
              </a:rPr>
              <a:t>或</a:t>
            </a:r>
            <a:r>
              <a:rPr lang="zh-CN" altLang="en-US" b="1">
                <a:solidFill>
                  <a:schemeClr val="tx2"/>
                </a:solidFill>
                <a:ea typeface="华文楷体" charset="-122"/>
              </a:rPr>
              <a:t>常数</a:t>
            </a:r>
            <a:r>
              <a:rPr lang="en-US" altLang="zh-CN" b="1">
                <a:solidFill>
                  <a:schemeClr val="tx2"/>
                </a:solidFill>
                <a:ea typeface="华文楷体" charset="-122"/>
              </a:rPr>
              <a:t>4</a:t>
            </a:r>
            <a:r>
              <a:rPr lang="zh-CN" altLang="en-US" b="1">
                <a:solidFill>
                  <a:srgbClr val="3333FF"/>
                </a:solidFill>
                <a:ea typeface="华文楷体" charset="-122"/>
              </a:rPr>
              <a:t>、</a:t>
            </a:r>
            <a:r>
              <a:rPr lang="en-US" altLang="zh-CN" b="1">
                <a:solidFill>
                  <a:schemeClr val="tx2"/>
                </a:solidFill>
                <a:ea typeface="华文楷体" charset="-122"/>
              </a:rPr>
              <a:t>IR.immediate</a:t>
            </a:r>
            <a:r>
              <a:rPr lang="zh-CN" altLang="en-US" b="1">
                <a:solidFill>
                  <a:srgbClr val="3333FF"/>
                </a:solidFill>
                <a:ea typeface="华文楷体" charset="-122"/>
              </a:rPr>
              <a:t>经符号扩展</a:t>
            </a:r>
            <a:r>
              <a:rPr lang="zh-CN" altLang="en-US" b="1">
                <a:ea typeface="华文楷体" charset="-122"/>
              </a:rPr>
              <a:t>或</a:t>
            </a:r>
            <a:r>
              <a:rPr lang="zh-CN" altLang="en-US" b="1">
                <a:solidFill>
                  <a:srgbClr val="3333FF"/>
                </a:solidFill>
                <a:ea typeface="华文楷体" charset="-122"/>
              </a:rPr>
              <a:t>扩展后又左移两位的值。 </a:t>
            </a:r>
          </a:p>
        </p:txBody>
      </p:sp>
      <p:sp>
        <p:nvSpPr>
          <p:cNvPr id="135172" name="Text Box 4"/>
          <p:cNvSpPr txBox="1">
            <a:spLocks noChangeArrowheads="1"/>
          </p:cNvSpPr>
          <p:nvPr/>
        </p:nvSpPr>
        <p:spPr bwMode="auto">
          <a:xfrm>
            <a:off x="6059488" y="1673225"/>
            <a:ext cx="2720975" cy="1616075"/>
          </a:xfrm>
          <a:prstGeom prst="rect">
            <a:avLst/>
          </a:prstGeom>
          <a:solidFill>
            <a:schemeClr val="accent5">
              <a:lumMod val="40000"/>
              <a:lumOff val="60000"/>
            </a:schemeClr>
          </a:solidFill>
          <a:ln>
            <a:noFill/>
          </a:ln>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b="1">
                <a:ea typeface="华文楷体" charset="-122"/>
              </a:rPr>
              <a:t>ALU</a:t>
            </a:r>
            <a:r>
              <a:rPr lang="zh-CN" altLang="en-US" b="1">
                <a:ea typeface="华文楷体" charset="-122"/>
              </a:rPr>
              <a:t>的运算数据：</a:t>
            </a:r>
          </a:p>
          <a:p>
            <a:pPr eaLnBrk="1" hangingPunct="1"/>
            <a:r>
              <a:rPr lang="en-US" altLang="zh-CN" b="1">
                <a:solidFill>
                  <a:schemeClr val="tx2"/>
                </a:solidFill>
                <a:ea typeface="华文楷体" charset="-122"/>
              </a:rPr>
              <a:t>A  OP  B</a:t>
            </a:r>
          </a:p>
          <a:p>
            <a:pPr eaLnBrk="1" hangingPunct="1"/>
            <a:r>
              <a:rPr lang="en-US" altLang="zh-CN" b="1">
                <a:solidFill>
                  <a:schemeClr val="tx2"/>
                </a:solidFill>
                <a:ea typeface="华文楷体" charset="-122"/>
              </a:rPr>
              <a:t>A  OP  </a:t>
            </a:r>
            <a:r>
              <a:rPr lang="zh-CN" altLang="en-US" b="1">
                <a:solidFill>
                  <a:schemeClr val="tx2"/>
                </a:solidFill>
                <a:ea typeface="华文楷体" charset="-122"/>
              </a:rPr>
              <a:t>扩展的</a:t>
            </a:r>
            <a:r>
              <a:rPr lang="en-US" altLang="zh-CN" b="1">
                <a:solidFill>
                  <a:schemeClr val="tx2"/>
                </a:solidFill>
                <a:ea typeface="华文楷体" charset="-122"/>
              </a:rPr>
              <a:t>Imme</a:t>
            </a:r>
          </a:p>
          <a:p>
            <a:pPr eaLnBrk="1" hangingPunct="1"/>
            <a:r>
              <a:rPr lang="en-US" altLang="zh-CN" b="1">
                <a:ea typeface="华文楷体" charset="-122"/>
              </a:rPr>
              <a:t>PC  +  4</a:t>
            </a:r>
          </a:p>
          <a:p>
            <a:pPr eaLnBrk="1" hangingPunct="1"/>
            <a:r>
              <a:rPr lang="en-US" altLang="zh-CN" b="1">
                <a:ea typeface="华文楷体" charset="-122"/>
              </a:rPr>
              <a:t>PC  + </a:t>
            </a:r>
            <a:r>
              <a:rPr lang="zh-CN" altLang="en-US" b="1">
                <a:ea typeface="华文楷体" charset="-122"/>
              </a:rPr>
              <a:t>扩展的</a:t>
            </a:r>
            <a:r>
              <a:rPr lang="en-US" altLang="zh-CN" b="1">
                <a:ea typeface="华文楷体" charset="-122"/>
              </a:rPr>
              <a:t>Imme</a:t>
            </a:r>
            <a:r>
              <a:rPr lang="en-US" altLang="zh-CN" sz="1800" b="1">
                <a:ea typeface="华文楷体" charset="-122"/>
              </a:rPr>
              <a:t>×</a:t>
            </a:r>
            <a:r>
              <a:rPr lang="en-US" altLang="zh-CN" b="1">
                <a:ea typeface="华文楷体" charset="-122"/>
              </a:rPr>
              <a:t>4</a:t>
            </a:r>
          </a:p>
        </p:txBody>
      </p:sp>
      <p:sp>
        <p:nvSpPr>
          <p:cNvPr id="135173" name="Line 5"/>
          <p:cNvSpPr>
            <a:spLocks noChangeShapeType="1"/>
          </p:cNvSpPr>
          <p:nvPr/>
        </p:nvSpPr>
        <p:spPr bwMode="auto">
          <a:xfrm>
            <a:off x="5435600" y="4005263"/>
            <a:ext cx="11525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74" name="Line 6"/>
          <p:cNvSpPr>
            <a:spLocks noChangeShapeType="1"/>
          </p:cNvSpPr>
          <p:nvPr/>
        </p:nvSpPr>
        <p:spPr bwMode="auto">
          <a:xfrm>
            <a:off x="5435600" y="5157788"/>
            <a:ext cx="649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75" name="Line 7"/>
          <p:cNvSpPr>
            <a:spLocks noChangeShapeType="1"/>
          </p:cNvSpPr>
          <p:nvPr/>
        </p:nvSpPr>
        <p:spPr bwMode="auto">
          <a:xfrm flipV="1">
            <a:off x="6084888" y="5013325"/>
            <a:ext cx="574675" cy="14446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76" name="Line 8"/>
          <p:cNvSpPr>
            <a:spLocks noChangeShapeType="1"/>
          </p:cNvSpPr>
          <p:nvPr/>
        </p:nvSpPr>
        <p:spPr bwMode="auto">
          <a:xfrm>
            <a:off x="7164388" y="4868863"/>
            <a:ext cx="57626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77" name="Freeform 9"/>
          <p:cNvSpPr>
            <a:spLocks/>
          </p:cNvSpPr>
          <p:nvPr/>
        </p:nvSpPr>
        <p:spPr bwMode="auto">
          <a:xfrm>
            <a:off x="3779838" y="5013325"/>
            <a:ext cx="2808287" cy="720725"/>
          </a:xfrm>
          <a:custGeom>
            <a:avLst/>
            <a:gdLst>
              <a:gd name="T0" fmla="*/ 0 w 1769"/>
              <a:gd name="T1" fmla="*/ 2147483647 h 454"/>
              <a:gd name="T2" fmla="*/ 2147483647 w 1769"/>
              <a:gd name="T3" fmla="*/ 2147483647 h 454"/>
              <a:gd name="T4" fmla="*/ 2147483647 w 1769"/>
              <a:gd name="T5" fmla="*/ 2147483647 h 454"/>
              <a:gd name="T6" fmla="*/ 2147483647 w 1769"/>
              <a:gd name="T7" fmla="*/ 2147483647 h 454"/>
              <a:gd name="T8" fmla="*/ 2147483647 w 1769"/>
              <a:gd name="T9" fmla="*/ 0 h 454"/>
              <a:gd name="T10" fmla="*/ 0 60000 65536"/>
              <a:gd name="T11" fmla="*/ 0 60000 65536"/>
              <a:gd name="T12" fmla="*/ 0 60000 65536"/>
              <a:gd name="T13" fmla="*/ 0 60000 65536"/>
              <a:gd name="T14" fmla="*/ 0 60000 65536"/>
              <a:gd name="T15" fmla="*/ 0 w 1769"/>
              <a:gd name="T16" fmla="*/ 0 h 454"/>
              <a:gd name="T17" fmla="*/ 1769 w 1769"/>
              <a:gd name="T18" fmla="*/ 454 h 454"/>
            </a:gdLst>
            <a:ahLst/>
            <a:cxnLst>
              <a:cxn ang="T10">
                <a:pos x="T0" y="T1"/>
              </a:cxn>
              <a:cxn ang="T11">
                <a:pos x="T2" y="T3"/>
              </a:cxn>
              <a:cxn ang="T12">
                <a:pos x="T4" y="T5"/>
              </a:cxn>
              <a:cxn ang="T13">
                <a:pos x="T6" y="T7"/>
              </a:cxn>
              <a:cxn ang="T14">
                <a:pos x="T8" y="T9"/>
              </a:cxn>
            </a:cxnLst>
            <a:rect l="T15" t="T16" r="T17" b="T18"/>
            <a:pathLst>
              <a:path w="1769" h="454">
                <a:moveTo>
                  <a:pt x="0" y="454"/>
                </a:moveTo>
                <a:lnTo>
                  <a:pt x="544" y="454"/>
                </a:lnTo>
                <a:lnTo>
                  <a:pt x="817" y="317"/>
                </a:lnTo>
                <a:lnTo>
                  <a:pt x="1361" y="317"/>
                </a:lnTo>
                <a:lnTo>
                  <a:pt x="1769" y="0"/>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35178" name="Freeform 10"/>
          <p:cNvSpPr>
            <a:spLocks/>
          </p:cNvSpPr>
          <p:nvPr/>
        </p:nvSpPr>
        <p:spPr bwMode="auto">
          <a:xfrm>
            <a:off x="4932363" y="3789363"/>
            <a:ext cx="1655762" cy="215900"/>
          </a:xfrm>
          <a:custGeom>
            <a:avLst/>
            <a:gdLst>
              <a:gd name="T0" fmla="*/ 0 w 1043"/>
              <a:gd name="T1" fmla="*/ 0 h 136"/>
              <a:gd name="T2" fmla="*/ 2147483647 w 1043"/>
              <a:gd name="T3" fmla="*/ 0 h 136"/>
              <a:gd name="T4" fmla="*/ 2147483647 w 1043"/>
              <a:gd name="T5" fmla="*/ 2147483647 h 136"/>
              <a:gd name="T6" fmla="*/ 0 60000 65536"/>
              <a:gd name="T7" fmla="*/ 0 60000 65536"/>
              <a:gd name="T8" fmla="*/ 0 60000 65536"/>
              <a:gd name="T9" fmla="*/ 0 w 1043"/>
              <a:gd name="T10" fmla="*/ 0 h 136"/>
              <a:gd name="T11" fmla="*/ 1043 w 1043"/>
              <a:gd name="T12" fmla="*/ 136 h 136"/>
            </a:gdLst>
            <a:ahLst/>
            <a:cxnLst>
              <a:cxn ang="T6">
                <a:pos x="T0" y="T1"/>
              </a:cxn>
              <a:cxn ang="T7">
                <a:pos x="T2" y="T3"/>
              </a:cxn>
              <a:cxn ang="T8">
                <a:pos x="T4" y="T5"/>
              </a:cxn>
            </a:cxnLst>
            <a:rect l="T9" t="T10" r="T11" b="T12"/>
            <a:pathLst>
              <a:path w="1043" h="136">
                <a:moveTo>
                  <a:pt x="0" y="0"/>
                </a:moveTo>
                <a:lnTo>
                  <a:pt x="771" y="0"/>
                </a:lnTo>
                <a:lnTo>
                  <a:pt x="1043" y="136"/>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35179" name="Line 11"/>
          <p:cNvSpPr>
            <a:spLocks noChangeShapeType="1"/>
          </p:cNvSpPr>
          <p:nvPr/>
        </p:nvSpPr>
        <p:spPr bwMode="auto">
          <a:xfrm>
            <a:off x="5724525" y="5013325"/>
            <a:ext cx="863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80" name="Freeform 12"/>
          <p:cNvSpPr>
            <a:spLocks/>
          </p:cNvSpPr>
          <p:nvPr/>
        </p:nvSpPr>
        <p:spPr bwMode="auto">
          <a:xfrm>
            <a:off x="7164388" y="2781300"/>
            <a:ext cx="1655762" cy="2232025"/>
          </a:xfrm>
          <a:custGeom>
            <a:avLst/>
            <a:gdLst>
              <a:gd name="T0" fmla="*/ 0 w 1043"/>
              <a:gd name="T1" fmla="*/ 2147483647 h 1406"/>
              <a:gd name="T2" fmla="*/ 2147483647 w 1043"/>
              <a:gd name="T3" fmla="*/ 2147483647 h 1406"/>
              <a:gd name="T4" fmla="*/ 2147483647 w 1043"/>
              <a:gd name="T5" fmla="*/ 2147483647 h 1406"/>
              <a:gd name="T6" fmla="*/ 2147483647 w 1043"/>
              <a:gd name="T7" fmla="*/ 2147483647 h 1406"/>
              <a:gd name="T8" fmla="*/ 2147483647 w 1043"/>
              <a:gd name="T9" fmla="*/ 0 h 1406"/>
              <a:gd name="T10" fmla="*/ 0 60000 65536"/>
              <a:gd name="T11" fmla="*/ 0 60000 65536"/>
              <a:gd name="T12" fmla="*/ 0 60000 65536"/>
              <a:gd name="T13" fmla="*/ 0 60000 65536"/>
              <a:gd name="T14" fmla="*/ 0 60000 65536"/>
              <a:gd name="T15" fmla="*/ 0 w 1043"/>
              <a:gd name="T16" fmla="*/ 0 h 1406"/>
              <a:gd name="T17" fmla="*/ 1043 w 1043"/>
              <a:gd name="T18" fmla="*/ 1406 h 1406"/>
            </a:gdLst>
            <a:ahLst/>
            <a:cxnLst>
              <a:cxn ang="T10">
                <a:pos x="T0" y="T1"/>
              </a:cxn>
              <a:cxn ang="T11">
                <a:pos x="T2" y="T3"/>
              </a:cxn>
              <a:cxn ang="T12">
                <a:pos x="T4" y="T5"/>
              </a:cxn>
              <a:cxn ang="T13">
                <a:pos x="T6" y="T7"/>
              </a:cxn>
              <a:cxn ang="T14">
                <a:pos x="T8" y="T9"/>
              </a:cxn>
            </a:cxnLst>
            <a:rect l="T15" t="T16" r="T17" b="T18"/>
            <a:pathLst>
              <a:path w="1043" h="1406">
                <a:moveTo>
                  <a:pt x="0" y="1406"/>
                </a:moveTo>
                <a:lnTo>
                  <a:pt x="227" y="1406"/>
                </a:lnTo>
                <a:lnTo>
                  <a:pt x="227" y="363"/>
                </a:lnTo>
                <a:lnTo>
                  <a:pt x="1043" y="363"/>
                </a:lnTo>
                <a:lnTo>
                  <a:pt x="1043" y="0"/>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35181" name="Freeform 13"/>
          <p:cNvSpPr>
            <a:spLocks/>
          </p:cNvSpPr>
          <p:nvPr/>
        </p:nvSpPr>
        <p:spPr bwMode="auto">
          <a:xfrm>
            <a:off x="3779838" y="5084763"/>
            <a:ext cx="2808287" cy="649287"/>
          </a:xfrm>
          <a:custGeom>
            <a:avLst/>
            <a:gdLst>
              <a:gd name="T0" fmla="*/ 0 w 1769"/>
              <a:gd name="T1" fmla="*/ 2147483647 h 409"/>
              <a:gd name="T2" fmla="*/ 2147483647 w 1769"/>
              <a:gd name="T3" fmla="*/ 2147483647 h 409"/>
              <a:gd name="T4" fmla="*/ 2147483647 w 1769"/>
              <a:gd name="T5" fmla="*/ 2147483647 h 409"/>
              <a:gd name="T6" fmla="*/ 2147483647 w 1769"/>
              <a:gd name="T7" fmla="*/ 0 h 409"/>
              <a:gd name="T8" fmla="*/ 0 60000 65536"/>
              <a:gd name="T9" fmla="*/ 0 60000 65536"/>
              <a:gd name="T10" fmla="*/ 0 60000 65536"/>
              <a:gd name="T11" fmla="*/ 0 60000 65536"/>
              <a:gd name="T12" fmla="*/ 0 w 1769"/>
              <a:gd name="T13" fmla="*/ 0 h 409"/>
              <a:gd name="T14" fmla="*/ 1769 w 1769"/>
              <a:gd name="T15" fmla="*/ 409 h 409"/>
            </a:gdLst>
            <a:ahLst/>
            <a:cxnLst>
              <a:cxn ang="T8">
                <a:pos x="T0" y="T1"/>
              </a:cxn>
              <a:cxn ang="T9">
                <a:pos x="T2" y="T3"/>
              </a:cxn>
              <a:cxn ang="T10">
                <a:pos x="T4" y="T5"/>
              </a:cxn>
              <a:cxn ang="T11">
                <a:pos x="T6" y="T7"/>
              </a:cxn>
            </a:cxnLst>
            <a:rect l="T12" t="T13" r="T14" b="T15"/>
            <a:pathLst>
              <a:path w="1769" h="409">
                <a:moveTo>
                  <a:pt x="0" y="409"/>
                </a:moveTo>
                <a:lnTo>
                  <a:pt x="1134" y="409"/>
                </a:lnTo>
                <a:lnTo>
                  <a:pt x="1452" y="318"/>
                </a:lnTo>
                <a:lnTo>
                  <a:pt x="1769" y="0"/>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Tree>
    <p:extLst>
      <p:ext uri="{BB962C8B-B14F-4D97-AF65-F5344CB8AC3E}">
        <p14:creationId xmlns:p14="http://schemas.microsoft.com/office/powerpoint/2010/main" val="16919987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5172">
                                            <p:bg/>
                                          </p:spTgt>
                                        </p:tgtEl>
                                        <p:attrNameLst>
                                          <p:attrName>style.visibility</p:attrName>
                                        </p:attrNameLst>
                                      </p:cBhvr>
                                      <p:to>
                                        <p:strVal val="visible"/>
                                      </p:to>
                                    </p:set>
                                    <p:animEffect transition="in" filter="wipe(left)">
                                      <p:cBhvr>
                                        <p:cTn id="7" dur="500"/>
                                        <p:tgtEl>
                                          <p:spTgt spid="135172">
                                            <p:bg/>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35172">
                                            <p:txEl>
                                              <p:pRg st="0" end="0"/>
                                            </p:txEl>
                                          </p:spTgt>
                                        </p:tgtEl>
                                        <p:attrNameLst>
                                          <p:attrName>style.visibility</p:attrName>
                                        </p:attrNameLst>
                                      </p:cBhvr>
                                      <p:to>
                                        <p:strVal val="visible"/>
                                      </p:to>
                                    </p:set>
                                    <p:animEffect transition="in" filter="wipe(left)">
                                      <p:cBhvr>
                                        <p:cTn id="10" dur="500"/>
                                        <p:tgtEl>
                                          <p:spTgt spid="135172">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135172">
                                            <p:txEl>
                                              <p:pRg st="1" end="1"/>
                                            </p:txEl>
                                          </p:spTgt>
                                        </p:tgtEl>
                                        <p:attrNameLst>
                                          <p:attrName>style.visibility</p:attrName>
                                        </p:attrNameLst>
                                      </p:cBhvr>
                                      <p:to>
                                        <p:strVal val="visible"/>
                                      </p:to>
                                    </p:set>
                                    <p:animEffect transition="in" filter="wipe(left)">
                                      <p:cBhvr>
                                        <p:cTn id="15" dur="500"/>
                                        <p:tgtEl>
                                          <p:spTgt spid="135172">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5173"/>
                                        </p:tgtEl>
                                        <p:attrNameLst>
                                          <p:attrName>style.visibility</p:attrName>
                                        </p:attrNameLst>
                                      </p:cBhvr>
                                      <p:to>
                                        <p:strVal val="visible"/>
                                      </p:to>
                                    </p:set>
                                    <p:animEffect transition="in" filter="wipe(left)">
                                      <p:cBhvr>
                                        <p:cTn id="20" dur="500"/>
                                        <p:tgtEl>
                                          <p:spTgt spid="135173"/>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35174"/>
                                        </p:tgtEl>
                                        <p:attrNameLst>
                                          <p:attrName>style.visibility</p:attrName>
                                        </p:attrNameLst>
                                      </p:cBhvr>
                                      <p:to>
                                        <p:strVal val="visible"/>
                                      </p:to>
                                    </p:set>
                                    <p:animEffect transition="in" filter="wipe(left)">
                                      <p:cBhvr>
                                        <p:cTn id="23" dur="500"/>
                                        <p:tgtEl>
                                          <p:spTgt spid="13517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35176"/>
                                        </p:tgtEl>
                                        <p:attrNameLst>
                                          <p:attrName>style.visibility</p:attrName>
                                        </p:attrNameLst>
                                      </p:cBhvr>
                                      <p:to>
                                        <p:strVal val="visible"/>
                                      </p:to>
                                    </p:set>
                                    <p:animEffect transition="in" filter="wipe(left)">
                                      <p:cBhvr>
                                        <p:cTn id="26" dur="500"/>
                                        <p:tgtEl>
                                          <p:spTgt spid="13517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35175"/>
                                        </p:tgtEl>
                                        <p:attrNameLst>
                                          <p:attrName>style.visibility</p:attrName>
                                        </p:attrNameLst>
                                      </p:cBhvr>
                                      <p:to>
                                        <p:strVal val="visible"/>
                                      </p:to>
                                    </p:set>
                                    <p:animEffect transition="in" filter="wipe(left)">
                                      <p:cBhvr>
                                        <p:cTn id="29" dur="500"/>
                                        <p:tgtEl>
                                          <p:spTgt spid="13517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35172">
                                            <p:txEl>
                                              <p:pRg st="2" end="2"/>
                                            </p:txEl>
                                          </p:spTgt>
                                        </p:tgtEl>
                                        <p:attrNameLst>
                                          <p:attrName>style.visibility</p:attrName>
                                        </p:attrNameLst>
                                      </p:cBhvr>
                                      <p:to>
                                        <p:strVal val="visible"/>
                                      </p:to>
                                    </p:set>
                                    <p:animEffect transition="in" filter="wipe(left)">
                                      <p:cBhvr>
                                        <p:cTn id="34" dur="500"/>
                                        <p:tgtEl>
                                          <p:spTgt spid="135172">
                                            <p:txEl>
                                              <p:pRg st="2" end="2"/>
                                            </p:txEl>
                                          </p:spTgt>
                                        </p:tgtEl>
                                      </p:cBhvr>
                                    </p:animEffect>
                                  </p:childTnLst>
                                </p:cTn>
                              </p:par>
                              <p:par>
                                <p:cTn id="35" presetID="1" presetClass="exit" presetSubtype="0" fill="hold" grpId="1" nodeType="withEffect">
                                  <p:stCondLst>
                                    <p:cond delay="0"/>
                                  </p:stCondLst>
                                  <p:childTnLst>
                                    <p:set>
                                      <p:cBhvr>
                                        <p:cTn id="36" dur="1" fill="hold">
                                          <p:stCondLst>
                                            <p:cond delay="0"/>
                                          </p:stCondLst>
                                        </p:cTn>
                                        <p:tgtEl>
                                          <p:spTgt spid="13517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3517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3517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35175"/>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grpId="2" nodeType="clickEffect">
                                  <p:stCondLst>
                                    <p:cond delay="0"/>
                                  </p:stCondLst>
                                  <p:childTnLst>
                                    <p:set>
                                      <p:cBhvr>
                                        <p:cTn id="46" dur="1" fill="hold">
                                          <p:stCondLst>
                                            <p:cond delay="0"/>
                                          </p:stCondLst>
                                        </p:cTn>
                                        <p:tgtEl>
                                          <p:spTgt spid="135173"/>
                                        </p:tgtEl>
                                        <p:attrNameLst>
                                          <p:attrName>style.visibility</p:attrName>
                                        </p:attrNameLst>
                                      </p:cBhvr>
                                      <p:to>
                                        <p:strVal val="visible"/>
                                      </p:to>
                                    </p:set>
                                    <p:animEffect transition="in" filter="wipe(down)">
                                      <p:cBhvr>
                                        <p:cTn id="47" dur="500"/>
                                        <p:tgtEl>
                                          <p:spTgt spid="135173"/>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35177"/>
                                        </p:tgtEl>
                                        <p:attrNameLst>
                                          <p:attrName>style.visibility</p:attrName>
                                        </p:attrNameLst>
                                      </p:cBhvr>
                                      <p:to>
                                        <p:strVal val="visible"/>
                                      </p:to>
                                    </p:set>
                                    <p:animEffect transition="in" filter="wipe(down)">
                                      <p:cBhvr>
                                        <p:cTn id="50" dur="500"/>
                                        <p:tgtEl>
                                          <p:spTgt spid="135177"/>
                                        </p:tgtEl>
                                      </p:cBhvr>
                                    </p:animEffect>
                                  </p:childTnLst>
                                </p:cTn>
                              </p:par>
                              <p:par>
                                <p:cTn id="51" presetID="22" presetClass="entr" presetSubtype="4" fill="hold" grpId="2" nodeType="withEffect">
                                  <p:stCondLst>
                                    <p:cond delay="0"/>
                                  </p:stCondLst>
                                  <p:childTnLst>
                                    <p:set>
                                      <p:cBhvr>
                                        <p:cTn id="52" dur="1" fill="hold">
                                          <p:stCondLst>
                                            <p:cond delay="0"/>
                                          </p:stCondLst>
                                        </p:cTn>
                                        <p:tgtEl>
                                          <p:spTgt spid="135176"/>
                                        </p:tgtEl>
                                        <p:attrNameLst>
                                          <p:attrName>style.visibility</p:attrName>
                                        </p:attrNameLst>
                                      </p:cBhvr>
                                      <p:to>
                                        <p:strVal val="visible"/>
                                      </p:to>
                                    </p:set>
                                    <p:animEffect transition="in" filter="wipe(down)">
                                      <p:cBhvr>
                                        <p:cTn id="53" dur="500"/>
                                        <p:tgtEl>
                                          <p:spTgt spid="135176"/>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35172">
                                            <p:txEl>
                                              <p:pRg st="3" end="3"/>
                                            </p:txEl>
                                          </p:spTgt>
                                        </p:tgtEl>
                                        <p:attrNameLst>
                                          <p:attrName>style.visibility</p:attrName>
                                        </p:attrNameLst>
                                      </p:cBhvr>
                                      <p:to>
                                        <p:strVal val="visible"/>
                                      </p:to>
                                    </p:set>
                                    <p:animEffect transition="in" filter="wipe(left)">
                                      <p:cBhvr>
                                        <p:cTn id="58" dur="500"/>
                                        <p:tgtEl>
                                          <p:spTgt spid="135172">
                                            <p:txEl>
                                              <p:pRg st="3" end="3"/>
                                            </p:txEl>
                                          </p:spTgt>
                                        </p:tgtEl>
                                      </p:cBhvr>
                                    </p:animEffect>
                                  </p:childTnLst>
                                </p:cTn>
                              </p:par>
                              <p:par>
                                <p:cTn id="59" presetID="1" presetClass="exit" presetSubtype="0" fill="hold" grpId="3" nodeType="withEffect">
                                  <p:stCondLst>
                                    <p:cond delay="0"/>
                                  </p:stCondLst>
                                  <p:childTnLst>
                                    <p:set>
                                      <p:cBhvr>
                                        <p:cTn id="60" dur="1" fill="hold">
                                          <p:stCondLst>
                                            <p:cond delay="0"/>
                                          </p:stCondLst>
                                        </p:cTn>
                                        <p:tgtEl>
                                          <p:spTgt spid="135176"/>
                                        </p:tgtEl>
                                        <p:attrNameLst>
                                          <p:attrName>style.visibility</p:attrName>
                                        </p:attrNameLst>
                                      </p:cBhvr>
                                      <p:to>
                                        <p:strVal val="hidden"/>
                                      </p:to>
                                    </p:set>
                                  </p:childTnLst>
                                </p:cTn>
                              </p:par>
                              <p:par>
                                <p:cTn id="61" presetID="1" presetClass="exit" presetSubtype="0" fill="hold" grpId="3" nodeType="withEffect">
                                  <p:stCondLst>
                                    <p:cond delay="0"/>
                                  </p:stCondLst>
                                  <p:childTnLst>
                                    <p:set>
                                      <p:cBhvr>
                                        <p:cTn id="62" dur="1" fill="hold">
                                          <p:stCondLst>
                                            <p:cond delay="0"/>
                                          </p:stCondLst>
                                        </p:cTn>
                                        <p:tgtEl>
                                          <p:spTgt spid="135173"/>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35177"/>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35178"/>
                                        </p:tgtEl>
                                        <p:attrNameLst>
                                          <p:attrName>style.visibility</p:attrName>
                                        </p:attrNameLst>
                                      </p:cBhvr>
                                      <p:to>
                                        <p:strVal val="visible"/>
                                      </p:to>
                                    </p:set>
                                    <p:animEffect transition="in" filter="wipe(left)">
                                      <p:cBhvr>
                                        <p:cTn id="69" dur="500"/>
                                        <p:tgtEl>
                                          <p:spTgt spid="135178"/>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35179"/>
                                        </p:tgtEl>
                                        <p:attrNameLst>
                                          <p:attrName>style.visibility</p:attrName>
                                        </p:attrNameLst>
                                      </p:cBhvr>
                                      <p:to>
                                        <p:strVal val="visible"/>
                                      </p:to>
                                    </p:set>
                                    <p:animEffect transition="in" filter="wipe(left)">
                                      <p:cBhvr>
                                        <p:cTn id="72" dur="500"/>
                                        <p:tgtEl>
                                          <p:spTgt spid="135179"/>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135180"/>
                                        </p:tgtEl>
                                        <p:attrNameLst>
                                          <p:attrName>style.visibility</p:attrName>
                                        </p:attrNameLst>
                                      </p:cBhvr>
                                      <p:to>
                                        <p:strVal val="visible"/>
                                      </p:to>
                                    </p:set>
                                    <p:animEffect transition="in" filter="wipe(down)">
                                      <p:cBhvr>
                                        <p:cTn id="75" dur="500"/>
                                        <p:tgtEl>
                                          <p:spTgt spid="135180"/>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135172">
                                            <p:txEl>
                                              <p:pRg st="4" end="4"/>
                                            </p:txEl>
                                          </p:spTgt>
                                        </p:tgtEl>
                                        <p:attrNameLst>
                                          <p:attrName>style.visibility</p:attrName>
                                        </p:attrNameLst>
                                      </p:cBhvr>
                                      <p:to>
                                        <p:strVal val="visible"/>
                                      </p:to>
                                    </p:set>
                                    <p:animEffect transition="in" filter="wipe(left)">
                                      <p:cBhvr>
                                        <p:cTn id="80" dur="500"/>
                                        <p:tgtEl>
                                          <p:spTgt spid="135172">
                                            <p:txEl>
                                              <p:pRg st="4" end="4"/>
                                            </p:txEl>
                                          </p:spTgt>
                                        </p:tgtEl>
                                      </p:cBhvr>
                                    </p:animEffect>
                                  </p:childTnLst>
                                </p:cTn>
                              </p:par>
                              <p:par>
                                <p:cTn id="81" presetID="1" presetClass="exit" presetSubtype="0" fill="hold" grpId="1" nodeType="withEffect">
                                  <p:stCondLst>
                                    <p:cond delay="0"/>
                                  </p:stCondLst>
                                  <p:childTnLst>
                                    <p:set>
                                      <p:cBhvr>
                                        <p:cTn id="82" dur="1" fill="hold">
                                          <p:stCondLst>
                                            <p:cond delay="0"/>
                                          </p:stCondLst>
                                        </p:cTn>
                                        <p:tgtEl>
                                          <p:spTgt spid="135178"/>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3517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35180"/>
                                        </p:tgtEl>
                                        <p:attrNameLst>
                                          <p:attrName>style.visibility</p:attrName>
                                        </p:attrNameLst>
                                      </p:cBhvr>
                                      <p:to>
                                        <p:strVal val="hidden"/>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2" nodeType="clickEffect">
                                  <p:stCondLst>
                                    <p:cond delay="0"/>
                                  </p:stCondLst>
                                  <p:childTnLst>
                                    <p:set>
                                      <p:cBhvr>
                                        <p:cTn id="90" dur="1" fill="hold">
                                          <p:stCondLst>
                                            <p:cond delay="0"/>
                                          </p:stCondLst>
                                        </p:cTn>
                                        <p:tgtEl>
                                          <p:spTgt spid="135178"/>
                                        </p:tgtEl>
                                        <p:attrNameLst>
                                          <p:attrName>style.visibility</p:attrName>
                                        </p:attrNameLst>
                                      </p:cBhvr>
                                      <p:to>
                                        <p:strVal val="visible"/>
                                      </p:to>
                                    </p:set>
                                    <p:animEffect transition="in" filter="wipe(left)">
                                      <p:cBhvr>
                                        <p:cTn id="91" dur="500"/>
                                        <p:tgtEl>
                                          <p:spTgt spid="135178"/>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35181"/>
                                        </p:tgtEl>
                                        <p:attrNameLst>
                                          <p:attrName>style.visibility</p:attrName>
                                        </p:attrNameLst>
                                      </p:cBhvr>
                                      <p:to>
                                        <p:strVal val="visible"/>
                                      </p:to>
                                    </p:set>
                                    <p:animEffect transition="in" filter="wipe(left)">
                                      <p:cBhvr>
                                        <p:cTn id="94" dur="500"/>
                                        <p:tgtEl>
                                          <p:spTgt spid="135181"/>
                                        </p:tgtEl>
                                      </p:cBhvr>
                                    </p:animEffect>
                                  </p:childTnLst>
                                </p:cTn>
                              </p:par>
                              <p:par>
                                <p:cTn id="95" presetID="22" presetClass="entr" presetSubtype="4" fill="hold" grpId="2" nodeType="withEffect">
                                  <p:stCondLst>
                                    <p:cond delay="0"/>
                                  </p:stCondLst>
                                  <p:childTnLst>
                                    <p:set>
                                      <p:cBhvr>
                                        <p:cTn id="96" dur="1" fill="hold">
                                          <p:stCondLst>
                                            <p:cond delay="0"/>
                                          </p:stCondLst>
                                        </p:cTn>
                                        <p:tgtEl>
                                          <p:spTgt spid="135180"/>
                                        </p:tgtEl>
                                        <p:attrNameLst>
                                          <p:attrName>style.visibility</p:attrName>
                                        </p:attrNameLst>
                                      </p:cBhvr>
                                      <p:to>
                                        <p:strVal val="visible"/>
                                      </p:to>
                                    </p:set>
                                    <p:animEffect transition="in" filter="wipe(down)">
                                      <p:cBhvr>
                                        <p:cTn id="97" dur="500"/>
                                        <p:tgtEl>
                                          <p:spTgt spid="135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2" grpId="0" build="allAtOnce" animBg="1"/>
      <p:bldP spid="135173" grpId="0" animBg="1"/>
      <p:bldP spid="135173" grpId="1" animBg="1"/>
      <p:bldP spid="135173" grpId="2" animBg="1"/>
      <p:bldP spid="135173" grpId="3" animBg="1"/>
      <p:bldP spid="135174" grpId="0" animBg="1"/>
      <p:bldP spid="135174" grpId="1" animBg="1"/>
      <p:bldP spid="135175" grpId="0" animBg="1"/>
      <p:bldP spid="135175" grpId="1" animBg="1"/>
      <p:bldP spid="135176" grpId="0" animBg="1"/>
      <p:bldP spid="135176" grpId="1" animBg="1"/>
      <p:bldP spid="135176" grpId="2" animBg="1"/>
      <p:bldP spid="135176" grpId="3" animBg="1"/>
      <p:bldP spid="135177" grpId="0" animBg="1"/>
      <p:bldP spid="135177" grpId="1" animBg="1"/>
      <p:bldP spid="135178" grpId="0" animBg="1"/>
      <p:bldP spid="135178" grpId="1" animBg="1"/>
      <p:bldP spid="135178" grpId="2" animBg="1"/>
      <p:bldP spid="135179" grpId="0" animBg="1"/>
      <p:bldP spid="135179" grpId="1" animBg="1"/>
      <p:bldP spid="135180" grpId="0" animBg="1"/>
      <p:bldP spid="135180" grpId="1" animBg="1"/>
      <p:bldP spid="135180" grpId="2" animBg="1"/>
      <p:bldP spid="13518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MIPS</a:t>
            </a:r>
            <a:r>
              <a:rPr kumimoji="1" lang="zh-CN" altLang="en-US" dirty="0"/>
              <a:t>指令执行步骤</a:t>
            </a:r>
          </a:p>
        </p:txBody>
      </p:sp>
      <p:sp>
        <p:nvSpPr>
          <p:cNvPr id="3" name="Content Placeholder 2"/>
          <p:cNvSpPr>
            <a:spLocks noGrp="1"/>
          </p:cNvSpPr>
          <p:nvPr>
            <p:ph idx="1"/>
          </p:nvPr>
        </p:nvSpPr>
        <p:spPr>
          <a:xfrm>
            <a:off x="612775" y="3933056"/>
            <a:ext cx="8229600" cy="2304256"/>
          </a:xfrm>
        </p:spPr>
        <p:txBody>
          <a:bodyPr/>
          <a:lstStyle/>
          <a:p>
            <a:r>
              <a:rPr lang="en-US" altLang="zh-CN" sz="2000" b="1" dirty="0"/>
              <a:t>MIPS</a:t>
            </a:r>
            <a:r>
              <a:rPr lang="zh-CN" altLang="en-US" sz="2000" dirty="0"/>
              <a:t>机的取指操作可</a:t>
            </a:r>
            <a:r>
              <a:rPr lang="en-US" altLang="zh-CN" sz="2000" b="1" dirty="0"/>
              <a:t>1</a:t>
            </a:r>
            <a:r>
              <a:rPr lang="zh-CN" altLang="en-US" sz="2000" dirty="0"/>
              <a:t>步完成</a:t>
            </a:r>
            <a:r>
              <a:rPr lang="en-US" altLang="zh-CN" sz="2000" b="1" dirty="0"/>
              <a:t>,</a:t>
            </a:r>
            <a:r>
              <a:rPr lang="zh-CN" altLang="en-US" sz="2000" dirty="0"/>
              <a:t>在取指之后</a:t>
            </a:r>
            <a:r>
              <a:rPr lang="en-US" altLang="zh-CN" sz="2000" b="1" dirty="0"/>
              <a:t>, </a:t>
            </a:r>
            <a:endParaRPr lang="zh-CN" altLang="en-US" sz="2000" dirty="0"/>
          </a:p>
          <a:p>
            <a:r>
              <a:rPr lang="en-US" altLang="zh-CN" sz="2000" b="1" dirty="0"/>
              <a:t>J </a:t>
            </a:r>
            <a:r>
              <a:rPr lang="zh-CN" altLang="en-US" sz="2000" dirty="0"/>
              <a:t>型指令用</a:t>
            </a:r>
            <a:r>
              <a:rPr lang="en-US" altLang="zh-CN" sz="2000" b="1" dirty="0"/>
              <a:t>PC </a:t>
            </a:r>
            <a:r>
              <a:rPr lang="zh-CN" altLang="en-US" sz="2000" dirty="0"/>
              <a:t>高</a:t>
            </a:r>
            <a:r>
              <a:rPr lang="en-US" altLang="zh-CN" sz="2000" b="1" dirty="0"/>
              <a:t>4</a:t>
            </a:r>
            <a:r>
              <a:rPr lang="zh-CN" altLang="en-US" sz="2000" dirty="0"/>
              <a:t>位拼接</a:t>
            </a:r>
            <a:r>
              <a:rPr lang="en-US" altLang="zh-CN" sz="2000" b="1" dirty="0"/>
              <a:t>Target </a:t>
            </a:r>
            <a:r>
              <a:rPr lang="zh-CN" altLang="en-US" sz="2000" dirty="0"/>
              <a:t>可以只经过</a:t>
            </a:r>
            <a:r>
              <a:rPr lang="en-US" altLang="zh-CN" sz="2000" b="1" dirty="0"/>
              <a:t>1</a:t>
            </a:r>
            <a:r>
              <a:rPr lang="zh-CN" altLang="en-US" sz="2000" dirty="0"/>
              <a:t>步完成</a:t>
            </a:r>
            <a:r>
              <a:rPr lang="en-US" altLang="zh-CN" sz="2000" b="1" dirty="0"/>
              <a:t>, </a:t>
            </a:r>
            <a:endParaRPr lang="zh-CN" altLang="en-US" sz="2000" dirty="0"/>
          </a:p>
          <a:p>
            <a:r>
              <a:rPr lang="zh-CN" altLang="en-US" sz="2000" dirty="0"/>
              <a:t>相对转移</a:t>
            </a:r>
            <a:r>
              <a:rPr lang="en-US" altLang="zh-CN" sz="2000" b="1" dirty="0"/>
              <a:t>(I</a:t>
            </a:r>
            <a:r>
              <a:rPr lang="zh-CN" altLang="en-US" sz="2000" dirty="0"/>
              <a:t>型</a:t>
            </a:r>
            <a:r>
              <a:rPr lang="en-US" altLang="zh-CN" sz="2000" b="1" dirty="0"/>
              <a:t>) </a:t>
            </a:r>
            <a:r>
              <a:rPr lang="zh-CN" altLang="en-US" sz="2000" dirty="0"/>
              <a:t>指令经读寄存器堆、</a:t>
            </a:r>
            <a:r>
              <a:rPr lang="en-US" altLang="zh-CN" sz="2000" b="1" dirty="0"/>
              <a:t>ALU</a:t>
            </a:r>
            <a:r>
              <a:rPr lang="zh-CN" altLang="en-US" sz="2000" dirty="0"/>
              <a:t>运算可</a:t>
            </a:r>
            <a:r>
              <a:rPr lang="en-US" altLang="zh-CN" sz="2000" b="1" dirty="0"/>
              <a:t>2</a:t>
            </a:r>
            <a:r>
              <a:rPr lang="zh-CN" altLang="en-US" sz="2000" dirty="0"/>
              <a:t>步完成，</a:t>
            </a:r>
          </a:p>
          <a:p>
            <a:r>
              <a:rPr lang="en-US" altLang="zh-CN" sz="2000" b="1" dirty="0"/>
              <a:t>R </a:t>
            </a:r>
            <a:r>
              <a:rPr lang="zh-CN" altLang="en-US" sz="2000" dirty="0"/>
              <a:t>型指令经读寄存器堆、</a:t>
            </a:r>
            <a:r>
              <a:rPr lang="en-US" altLang="zh-CN" sz="2000" b="1" dirty="0"/>
              <a:t>ALU</a:t>
            </a:r>
            <a:r>
              <a:rPr lang="zh-CN" altLang="en-US" sz="2000" dirty="0"/>
              <a:t>运算和结果写回可</a:t>
            </a:r>
            <a:r>
              <a:rPr lang="en-US" altLang="zh-CN" sz="2000" b="1" dirty="0"/>
              <a:t>3</a:t>
            </a:r>
            <a:r>
              <a:rPr lang="zh-CN" altLang="en-US" sz="2000" dirty="0"/>
              <a:t>步完成，</a:t>
            </a:r>
          </a:p>
          <a:p>
            <a:r>
              <a:rPr lang="zh-CN" altLang="en-US" sz="2000" dirty="0"/>
              <a:t>读内存指令经读寄存器堆、</a:t>
            </a:r>
            <a:r>
              <a:rPr lang="en-US" altLang="zh-CN" sz="2000" b="1" dirty="0"/>
              <a:t>ALU</a:t>
            </a:r>
            <a:r>
              <a:rPr lang="zh-CN" altLang="en-US" sz="2000" dirty="0"/>
              <a:t>算地址、读内存数据到</a:t>
            </a:r>
            <a:r>
              <a:rPr lang="en-US" altLang="zh-CN" sz="2000" b="1" dirty="0"/>
              <a:t>DR</a:t>
            </a:r>
            <a:r>
              <a:rPr lang="zh-CN" altLang="en-US" sz="2000" dirty="0"/>
              <a:t>、</a:t>
            </a:r>
          </a:p>
          <a:p>
            <a:r>
              <a:rPr lang="zh-CN" altLang="en-US" sz="2000" dirty="0"/>
              <a:t>把</a:t>
            </a:r>
            <a:r>
              <a:rPr lang="en-US" altLang="zh-CN" sz="2000" b="1" dirty="0"/>
              <a:t>DR</a:t>
            </a:r>
            <a:r>
              <a:rPr lang="zh-CN" altLang="en-US" sz="2000" dirty="0"/>
              <a:t>内容写入寄存器堆可</a:t>
            </a:r>
            <a:r>
              <a:rPr lang="en-US" altLang="zh-CN" sz="2000" b="1" dirty="0"/>
              <a:t>4</a:t>
            </a:r>
            <a:r>
              <a:rPr lang="zh-CN" altLang="en-US" sz="2000" dirty="0"/>
              <a:t>步完成。</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29</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827584" y="1484784"/>
            <a:ext cx="7164288" cy="1876130"/>
          </a:xfrm>
          <a:prstGeom prst="rect">
            <a:avLst/>
          </a:prstGeom>
        </p:spPr>
      </p:pic>
    </p:spTree>
    <p:extLst>
      <p:ext uri="{BB962C8B-B14F-4D97-AF65-F5344CB8AC3E}">
        <p14:creationId xmlns:p14="http://schemas.microsoft.com/office/powerpoint/2010/main" val="1609299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控制器的功能</a:t>
            </a:r>
            <a:endParaRPr lang="en-US" dirty="0"/>
          </a:p>
        </p:txBody>
      </p:sp>
      <p:sp>
        <p:nvSpPr>
          <p:cNvPr id="3" name="Content Placeholder 2"/>
          <p:cNvSpPr>
            <a:spLocks noGrp="1"/>
          </p:cNvSpPr>
          <p:nvPr>
            <p:ph idx="1"/>
          </p:nvPr>
        </p:nvSpPr>
        <p:spPr/>
        <p:txBody>
          <a:bodyPr/>
          <a:lstStyle/>
          <a:p>
            <a:r>
              <a:rPr lang="zh-CN" altLang="en-US" dirty="0"/>
              <a:t>冯</a:t>
            </a:r>
            <a:r>
              <a:rPr lang="en-US" altLang="zh-CN" b="1" dirty="0"/>
              <a:t>. </a:t>
            </a:r>
            <a:r>
              <a:rPr lang="zh-CN" altLang="en-US" dirty="0"/>
              <a:t>诺依曼结构的计算机</a:t>
            </a:r>
          </a:p>
          <a:p>
            <a:pPr lvl="1"/>
            <a:r>
              <a:rPr lang="zh-CN" altLang="en-US" dirty="0"/>
              <a:t>“存储程序”计算机，设置内存，存放程序和数据</a:t>
            </a:r>
          </a:p>
          <a:p>
            <a:pPr lvl="1"/>
            <a:r>
              <a:rPr lang="zh-CN" altLang="en-US" dirty="0"/>
              <a:t>在程序运行之前将程序调入内存，然后执行程序</a:t>
            </a:r>
          </a:p>
          <a:p>
            <a:r>
              <a:rPr lang="zh-CN" altLang="en-US" dirty="0"/>
              <a:t>计算机的功能是执行程序</a:t>
            </a:r>
          </a:p>
          <a:p>
            <a:pPr lvl="1"/>
            <a:r>
              <a:rPr lang="zh-CN" altLang="en-US" dirty="0"/>
              <a:t>程序是依次排列起来的指令序列</a:t>
            </a:r>
          </a:p>
          <a:p>
            <a:r>
              <a:rPr lang="zh-CN" altLang="en-US" dirty="0"/>
              <a:t>计算机执行程序的基本过程</a:t>
            </a:r>
          </a:p>
          <a:p>
            <a:pPr lvl="1"/>
            <a:r>
              <a:rPr lang="zh-CN" altLang="en-US" dirty="0"/>
              <a:t>从程序首地址开始执行第一条指令</a:t>
            </a:r>
          </a:p>
          <a:p>
            <a:pPr lvl="1"/>
            <a:r>
              <a:rPr lang="en-US" altLang="zh-CN" b="1" dirty="0"/>
              <a:t>(</a:t>
            </a:r>
            <a:r>
              <a:rPr lang="zh-CN" altLang="en-US" dirty="0"/>
              <a:t>分步</a:t>
            </a:r>
            <a:r>
              <a:rPr lang="en-US" altLang="zh-CN" b="1" dirty="0"/>
              <a:t>)</a:t>
            </a:r>
            <a:r>
              <a:rPr lang="zh-CN" altLang="en-US" dirty="0"/>
              <a:t>执行每一条指令，并形成下一条待执行指令地址</a:t>
            </a:r>
          </a:p>
          <a:p>
            <a:pPr lvl="1"/>
            <a:r>
              <a:rPr lang="zh-CN" altLang="en-US" dirty="0"/>
              <a:t>自动地连续执行指令，直到程序的最后一条指令</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a:t>
            </a:fld>
            <a:endParaRPr lang="zh-CN" altLang="en-US">
              <a:solidFill>
                <a:srgbClr val="1F497D"/>
              </a:solidFill>
            </a:endParaRPr>
          </a:p>
        </p:txBody>
      </p:sp>
    </p:spTree>
    <p:extLst>
      <p:ext uri="{BB962C8B-B14F-4D97-AF65-F5344CB8AC3E}">
        <p14:creationId xmlns:p14="http://schemas.microsoft.com/office/powerpoint/2010/main" val="1543662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Grp="1" noChangeAspect="1"/>
          </p:cNvGraphicFramePr>
          <p:nvPr>
            <p:ph idx="1"/>
          </p:nvPr>
        </p:nvGraphicFramePr>
        <p:xfrm>
          <a:off x="250825" y="1628775"/>
          <a:ext cx="8713788" cy="4767263"/>
        </p:xfrm>
        <a:graphic>
          <a:graphicData uri="http://schemas.openxmlformats.org/presentationml/2006/ole">
            <mc:AlternateContent xmlns:mc="http://schemas.openxmlformats.org/markup-compatibility/2006">
              <mc:Choice xmlns:v="urn:schemas-microsoft-com:vml" Requires="v">
                <p:oleObj spid="_x0000_s10261" name="Visio" r:id="rId3" imgW="9301582" imgH="5088026" progId="">
                  <p:embed/>
                </p:oleObj>
              </mc:Choice>
              <mc:Fallback>
                <p:oleObj name="Visio" r:id="rId3" imgW="9301582" imgH="508802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628775"/>
                        <a:ext cx="8713788" cy="4767263"/>
                      </a:xfrm>
                      <a:prstGeom prst="rect">
                        <a:avLst/>
                      </a:prstGeom>
                    </p:spPr>
                  </p:pic>
                </p:oleObj>
              </mc:Fallback>
            </mc:AlternateContent>
          </a:graphicData>
        </a:graphic>
      </p:graphicFrame>
      <p:sp>
        <p:nvSpPr>
          <p:cNvPr id="9219" name="Text Box 3"/>
          <p:cNvSpPr txBox="1">
            <a:spLocks noChangeArrowheads="1"/>
          </p:cNvSpPr>
          <p:nvPr/>
        </p:nvSpPr>
        <p:spPr bwMode="auto">
          <a:xfrm>
            <a:off x="250825" y="144463"/>
            <a:ext cx="64817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sz="3200" b="1">
                <a:solidFill>
                  <a:srgbClr val="C00000"/>
                </a:solidFill>
                <a:ea typeface="华文楷体" charset="-122"/>
              </a:rPr>
              <a:t>MIPS</a:t>
            </a:r>
            <a:r>
              <a:rPr lang="zh-CN" altLang="en-US" sz="3200" b="1">
                <a:solidFill>
                  <a:srgbClr val="C00000"/>
                </a:solidFill>
                <a:ea typeface="华文楷体" charset="-122"/>
              </a:rPr>
              <a:t>的 </a:t>
            </a:r>
            <a:r>
              <a:rPr lang="en-US" altLang="zh-CN" sz="3200" b="1">
                <a:solidFill>
                  <a:srgbClr val="C00000"/>
                </a:solidFill>
                <a:ea typeface="华文楷体" charset="-122"/>
              </a:rPr>
              <a:t>ADD </a:t>
            </a:r>
            <a:r>
              <a:rPr lang="zh-CN" altLang="en-US" sz="3200" b="1">
                <a:solidFill>
                  <a:srgbClr val="C00000"/>
                </a:solidFill>
                <a:ea typeface="华文楷体" charset="-122"/>
              </a:rPr>
              <a:t>指令 的执行过程</a:t>
            </a:r>
          </a:p>
        </p:txBody>
      </p:sp>
      <p:sp>
        <p:nvSpPr>
          <p:cNvPr id="139268" name="Text Box 4"/>
          <p:cNvSpPr txBox="1">
            <a:spLocks noChangeArrowheads="1"/>
          </p:cNvSpPr>
          <p:nvPr/>
        </p:nvSpPr>
        <p:spPr bwMode="auto">
          <a:xfrm>
            <a:off x="3635375" y="692150"/>
            <a:ext cx="3673475" cy="958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zh-CN" altLang="en-US" sz="2800" b="1">
                <a:ea typeface="华文楷体" charset="-122"/>
              </a:rPr>
              <a:t>译码</a:t>
            </a:r>
            <a:endParaRPr lang="zh-CN" altLang="en-US" b="1">
              <a:ea typeface="华文楷体" charset="-122"/>
            </a:endParaRPr>
          </a:p>
          <a:p>
            <a:pPr eaLnBrk="1" hangingPunct="1"/>
            <a:r>
              <a:rPr lang="zh-CN" altLang="en-US" sz="2800" b="1">
                <a:ea typeface="华文楷体" charset="-122"/>
              </a:rPr>
              <a:t>周期</a:t>
            </a:r>
            <a:r>
              <a:rPr lang="zh-CN" altLang="en-US" b="1">
                <a:ea typeface="华文楷体" charset="-122"/>
              </a:rPr>
              <a:t>： </a:t>
            </a:r>
            <a:r>
              <a:rPr lang="en-US" altLang="zh-CN" b="1">
                <a:ea typeface="华文楷体" charset="-122"/>
              </a:rPr>
              <a:t>A ← [rs]     B ← [rt] </a:t>
            </a:r>
          </a:p>
        </p:txBody>
      </p:sp>
      <p:sp>
        <p:nvSpPr>
          <p:cNvPr id="139269" name="Line 5"/>
          <p:cNvSpPr>
            <a:spLocks noChangeShapeType="1"/>
          </p:cNvSpPr>
          <p:nvPr/>
        </p:nvSpPr>
        <p:spPr bwMode="auto">
          <a:xfrm>
            <a:off x="755650" y="5373688"/>
            <a:ext cx="720725" cy="1428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70" name="Line 6"/>
          <p:cNvSpPr>
            <a:spLocks noChangeShapeType="1"/>
          </p:cNvSpPr>
          <p:nvPr/>
        </p:nvSpPr>
        <p:spPr bwMode="auto">
          <a:xfrm flipV="1">
            <a:off x="1692275" y="4868863"/>
            <a:ext cx="792163" cy="3603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71" name="Freeform 7"/>
          <p:cNvSpPr>
            <a:spLocks/>
          </p:cNvSpPr>
          <p:nvPr/>
        </p:nvSpPr>
        <p:spPr bwMode="auto">
          <a:xfrm>
            <a:off x="5292725" y="3860800"/>
            <a:ext cx="1366838" cy="288925"/>
          </a:xfrm>
          <a:custGeom>
            <a:avLst/>
            <a:gdLst>
              <a:gd name="T0" fmla="*/ 0 w 861"/>
              <a:gd name="T1" fmla="*/ 0 h 182"/>
              <a:gd name="T2" fmla="*/ 2147483647 w 861"/>
              <a:gd name="T3" fmla="*/ 0 h 182"/>
              <a:gd name="T4" fmla="*/ 2147483647 w 861"/>
              <a:gd name="T5" fmla="*/ 2147483647 h 182"/>
              <a:gd name="T6" fmla="*/ 2147483647 w 861"/>
              <a:gd name="T7" fmla="*/ 2147483647 h 182"/>
              <a:gd name="T8" fmla="*/ 0 60000 65536"/>
              <a:gd name="T9" fmla="*/ 0 60000 65536"/>
              <a:gd name="T10" fmla="*/ 0 60000 65536"/>
              <a:gd name="T11" fmla="*/ 0 60000 65536"/>
              <a:gd name="T12" fmla="*/ 0 w 861"/>
              <a:gd name="T13" fmla="*/ 0 h 182"/>
              <a:gd name="T14" fmla="*/ 861 w 861"/>
              <a:gd name="T15" fmla="*/ 182 h 182"/>
            </a:gdLst>
            <a:ahLst/>
            <a:cxnLst>
              <a:cxn ang="T8">
                <a:pos x="T0" y="T1"/>
              </a:cxn>
              <a:cxn ang="T9">
                <a:pos x="T2" y="T3"/>
              </a:cxn>
              <a:cxn ang="T10">
                <a:pos x="T4" y="T5"/>
              </a:cxn>
              <a:cxn ang="T11">
                <a:pos x="T6" y="T7"/>
              </a:cxn>
            </a:cxnLst>
            <a:rect l="T12" t="T13" r="T14" b="T15"/>
            <a:pathLst>
              <a:path w="861" h="182">
                <a:moveTo>
                  <a:pt x="0" y="0"/>
                </a:moveTo>
                <a:lnTo>
                  <a:pt x="499" y="0"/>
                </a:lnTo>
                <a:lnTo>
                  <a:pt x="589" y="182"/>
                </a:lnTo>
                <a:lnTo>
                  <a:pt x="861" y="182"/>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39272" name="Line 8"/>
          <p:cNvSpPr>
            <a:spLocks noChangeShapeType="1"/>
          </p:cNvSpPr>
          <p:nvPr/>
        </p:nvSpPr>
        <p:spPr bwMode="auto">
          <a:xfrm>
            <a:off x="5795963" y="5084763"/>
            <a:ext cx="863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73" name="Text Box 9"/>
          <p:cNvSpPr txBox="1">
            <a:spLocks noChangeArrowheads="1"/>
          </p:cNvSpPr>
          <p:nvPr/>
        </p:nvSpPr>
        <p:spPr bwMode="auto">
          <a:xfrm>
            <a:off x="395288" y="692150"/>
            <a:ext cx="3240087" cy="958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zh-CN" altLang="en-US" sz="2800" b="1">
                <a:solidFill>
                  <a:srgbClr val="333399"/>
                </a:solidFill>
                <a:ea typeface="华文楷体" charset="-122"/>
              </a:rPr>
              <a:t>取指    </a:t>
            </a:r>
            <a:r>
              <a:rPr lang="en-US" altLang="zh-CN" b="1">
                <a:ea typeface="华文楷体" charset="-122"/>
              </a:rPr>
              <a:t>IR←MEM[PC]  </a:t>
            </a:r>
          </a:p>
          <a:p>
            <a:pPr eaLnBrk="1" hangingPunct="1"/>
            <a:r>
              <a:rPr lang="zh-CN" altLang="en-US" sz="2800" b="1">
                <a:solidFill>
                  <a:srgbClr val="333399"/>
                </a:solidFill>
                <a:ea typeface="华文楷体" charset="-122"/>
              </a:rPr>
              <a:t>周期</a:t>
            </a:r>
            <a:r>
              <a:rPr lang="zh-CN" altLang="en-US" b="1">
                <a:ea typeface="华文楷体" charset="-122"/>
              </a:rPr>
              <a:t>：</a:t>
            </a:r>
          </a:p>
        </p:txBody>
      </p:sp>
      <p:sp>
        <p:nvSpPr>
          <p:cNvPr id="139274" name="Text Box 10"/>
          <p:cNvSpPr txBox="1">
            <a:spLocks noChangeArrowheads="1"/>
          </p:cNvSpPr>
          <p:nvPr/>
        </p:nvSpPr>
        <p:spPr bwMode="auto">
          <a:xfrm>
            <a:off x="1476375" y="1196975"/>
            <a:ext cx="172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b="1">
                <a:ea typeface="华文楷体" charset="-122"/>
              </a:rPr>
              <a:t>PC ←PC+4</a:t>
            </a:r>
          </a:p>
        </p:txBody>
      </p:sp>
      <p:sp>
        <p:nvSpPr>
          <p:cNvPr id="139275" name="Line 11"/>
          <p:cNvSpPr>
            <a:spLocks noChangeShapeType="1"/>
          </p:cNvSpPr>
          <p:nvPr/>
        </p:nvSpPr>
        <p:spPr bwMode="auto">
          <a:xfrm>
            <a:off x="3779838" y="4292600"/>
            <a:ext cx="57626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76" name="Line 12"/>
          <p:cNvSpPr>
            <a:spLocks noChangeShapeType="1"/>
          </p:cNvSpPr>
          <p:nvPr/>
        </p:nvSpPr>
        <p:spPr bwMode="auto">
          <a:xfrm>
            <a:off x="3779838" y="4581525"/>
            <a:ext cx="5048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77" name="Line 13"/>
          <p:cNvSpPr>
            <a:spLocks noChangeShapeType="1"/>
          </p:cNvSpPr>
          <p:nvPr/>
        </p:nvSpPr>
        <p:spPr bwMode="auto">
          <a:xfrm>
            <a:off x="3492500" y="5056188"/>
            <a:ext cx="792163"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78" name="Line 14"/>
          <p:cNvSpPr>
            <a:spLocks noChangeShapeType="1"/>
          </p:cNvSpPr>
          <p:nvPr/>
        </p:nvSpPr>
        <p:spPr bwMode="auto">
          <a:xfrm>
            <a:off x="4932363" y="4292600"/>
            <a:ext cx="50323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79" name="Line 15"/>
          <p:cNvSpPr>
            <a:spLocks noChangeShapeType="1"/>
          </p:cNvSpPr>
          <p:nvPr/>
        </p:nvSpPr>
        <p:spPr bwMode="auto">
          <a:xfrm>
            <a:off x="5003800" y="4941888"/>
            <a:ext cx="3603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80" name="Line 16"/>
          <p:cNvSpPr>
            <a:spLocks noChangeShapeType="1"/>
          </p:cNvSpPr>
          <p:nvPr/>
        </p:nvSpPr>
        <p:spPr bwMode="auto">
          <a:xfrm>
            <a:off x="7092950" y="4941888"/>
            <a:ext cx="647700" cy="0"/>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81" name="Text Box 17"/>
          <p:cNvSpPr txBox="1">
            <a:spLocks noChangeArrowheads="1"/>
          </p:cNvSpPr>
          <p:nvPr/>
        </p:nvSpPr>
        <p:spPr bwMode="auto">
          <a:xfrm>
            <a:off x="395288" y="1628775"/>
            <a:ext cx="3240087" cy="958850"/>
          </a:xfrm>
          <a:prstGeom prst="rect">
            <a:avLst/>
          </a:prstGeom>
          <a:solidFill>
            <a:srgbClr val="FFFF66"/>
          </a:solidFill>
          <a:ln w="12700">
            <a:solidFill>
              <a:schemeClr val="tx1"/>
            </a:solidFill>
            <a:miter lim="800000"/>
            <a:headEnd/>
            <a:tailEnd/>
          </a:ln>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zh-CN" altLang="en-US" sz="2800" b="1">
                <a:solidFill>
                  <a:srgbClr val="333399"/>
                </a:solidFill>
                <a:ea typeface="华文楷体" charset="-122"/>
              </a:rPr>
              <a:t>执行     </a:t>
            </a:r>
            <a:r>
              <a:rPr lang="en-US" altLang="zh-CN" b="1">
                <a:solidFill>
                  <a:srgbClr val="333399"/>
                </a:solidFill>
                <a:ea typeface="华文楷体" charset="-122"/>
              </a:rPr>
              <a:t>C ← A+B</a:t>
            </a:r>
            <a:r>
              <a:rPr lang="en-US" altLang="zh-CN" b="1">
                <a:ea typeface="华文楷体" charset="-122"/>
              </a:rPr>
              <a:t>  </a:t>
            </a:r>
          </a:p>
          <a:p>
            <a:pPr eaLnBrk="1" hangingPunct="1"/>
            <a:r>
              <a:rPr lang="zh-CN" altLang="en-US" sz="2800" b="1">
                <a:solidFill>
                  <a:srgbClr val="333399"/>
                </a:solidFill>
                <a:ea typeface="华文楷体" charset="-122"/>
              </a:rPr>
              <a:t>周期</a:t>
            </a:r>
            <a:r>
              <a:rPr lang="zh-CN" altLang="en-US" b="1">
                <a:ea typeface="华文楷体" charset="-122"/>
              </a:rPr>
              <a:t>：</a:t>
            </a:r>
          </a:p>
        </p:txBody>
      </p:sp>
      <p:sp>
        <p:nvSpPr>
          <p:cNvPr id="139282" name="Text Box 18"/>
          <p:cNvSpPr txBox="1">
            <a:spLocks noChangeArrowheads="1"/>
          </p:cNvSpPr>
          <p:nvPr/>
        </p:nvSpPr>
        <p:spPr bwMode="auto">
          <a:xfrm>
            <a:off x="3635375" y="1628775"/>
            <a:ext cx="3673475" cy="958850"/>
          </a:xfrm>
          <a:prstGeom prst="rect">
            <a:avLst/>
          </a:prstGeom>
          <a:solidFill>
            <a:srgbClr val="FFFF66"/>
          </a:solidFill>
          <a:ln w="12700">
            <a:solidFill>
              <a:schemeClr val="tx1"/>
            </a:solidFill>
            <a:miter lim="800000"/>
            <a:headEnd/>
            <a:tailEnd/>
          </a:ln>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zh-CN" altLang="en-US" sz="2800" b="1">
                <a:solidFill>
                  <a:schemeClr val="tx2"/>
                </a:solidFill>
                <a:ea typeface="华文楷体" charset="-122"/>
              </a:rPr>
              <a:t>写回  </a:t>
            </a:r>
            <a:r>
              <a:rPr lang="zh-CN" altLang="en-US" b="1">
                <a:solidFill>
                  <a:schemeClr val="tx2"/>
                </a:solidFill>
                <a:ea typeface="华文楷体" charset="-122"/>
              </a:rPr>
              <a:t>寄存器堆</a:t>
            </a:r>
            <a:r>
              <a:rPr lang="en-US" altLang="zh-CN" b="1">
                <a:solidFill>
                  <a:schemeClr val="tx2"/>
                </a:solidFill>
                <a:ea typeface="华文楷体" charset="-122"/>
              </a:rPr>
              <a:t>[rd]← C   </a:t>
            </a:r>
          </a:p>
          <a:p>
            <a:pPr eaLnBrk="1" hangingPunct="1"/>
            <a:r>
              <a:rPr lang="zh-CN" altLang="en-US" sz="2800" b="1">
                <a:solidFill>
                  <a:schemeClr val="tx2"/>
                </a:solidFill>
                <a:ea typeface="华文楷体" charset="-122"/>
              </a:rPr>
              <a:t>周期</a:t>
            </a:r>
            <a:r>
              <a:rPr lang="zh-CN" altLang="en-US" b="1">
                <a:solidFill>
                  <a:schemeClr val="tx2"/>
                </a:solidFill>
                <a:ea typeface="华文楷体" charset="-122"/>
              </a:rPr>
              <a:t>：</a:t>
            </a:r>
          </a:p>
        </p:txBody>
      </p:sp>
      <p:sp>
        <p:nvSpPr>
          <p:cNvPr id="139283" name="Freeform 19"/>
          <p:cNvSpPr>
            <a:spLocks/>
          </p:cNvSpPr>
          <p:nvPr/>
        </p:nvSpPr>
        <p:spPr bwMode="auto">
          <a:xfrm>
            <a:off x="3276600" y="5084763"/>
            <a:ext cx="5040313" cy="1223962"/>
          </a:xfrm>
          <a:custGeom>
            <a:avLst/>
            <a:gdLst>
              <a:gd name="T0" fmla="*/ 2147483647 w 3266"/>
              <a:gd name="T1" fmla="*/ 0 h 771"/>
              <a:gd name="T2" fmla="*/ 2147483647 w 3266"/>
              <a:gd name="T3" fmla="*/ 0 h 771"/>
              <a:gd name="T4" fmla="*/ 2147483647 w 3266"/>
              <a:gd name="T5" fmla="*/ 2147483647 h 771"/>
              <a:gd name="T6" fmla="*/ 0 w 3266"/>
              <a:gd name="T7" fmla="*/ 2147483647 h 771"/>
              <a:gd name="T8" fmla="*/ 0 w 3266"/>
              <a:gd name="T9" fmla="*/ 2147483647 h 771"/>
              <a:gd name="T10" fmla="*/ 2147483647 w 3266"/>
              <a:gd name="T11" fmla="*/ 2147483647 h 771"/>
              <a:gd name="T12" fmla="*/ 2147483647 w 3266"/>
              <a:gd name="T13" fmla="*/ 2147483647 h 771"/>
              <a:gd name="T14" fmla="*/ 2147483647 w 3266"/>
              <a:gd name="T15" fmla="*/ 2147483647 h 771"/>
              <a:gd name="T16" fmla="*/ 2147483647 w 3266"/>
              <a:gd name="T17" fmla="*/ 2147483647 h 7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66"/>
              <a:gd name="T28" fmla="*/ 0 h 771"/>
              <a:gd name="T29" fmla="*/ 3266 w 3266"/>
              <a:gd name="T30" fmla="*/ 771 h 7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66" h="771">
                <a:moveTo>
                  <a:pt x="3039" y="0"/>
                </a:moveTo>
                <a:lnTo>
                  <a:pt x="3266" y="0"/>
                </a:lnTo>
                <a:lnTo>
                  <a:pt x="3266" y="771"/>
                </a:lnTo>
                <a:lnTo>
                  <a:pt x="0" y="771"/>
                </a:lnTo>
                <a:lnTo>
                  <a:pt x="0" y="363"/>
                </a:lnTo>
                <a:lnTo>
                  <a:pt x="227" y="363"/>
                </a:lnTo>
                <a:lnTo>
                  <a:pt x="408" y="318"/>
                </a:lnTo>
                <a:lnTo>
                  <a:pt x="907" y="318"/>
                </a:lnTo>
                <a:lnTo>
                  <a:pt x="907" y="182"/>
                </a:lnTo>
              </a:path>
            </a:pathLst>
          </a:custGeom>
          <a:noFill/>
          <a:ln w="28575">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39284" name="Freeform 20"/>
          <p:cNvSpPr>
            <a:spLocks/>
          </p:cNvSpPr>
          <p:nvPr/>
        </p:nvSpPr>
        <p:spPr bwMode="auto">
          <a:xfrm>
            <a:off x="395288" y="1700213"/>
            <a:ext cx="8424862" cy="3529012"/>
          </a:xfrm>
          <a:custGeom>
            <a:avLst/>
            <a:gdLst>
              <a:gd name="T0" fmla="*/ 2147483647 w 5307"/>
              <a:gd name="T1" fmla="*/ 2147483647 h 2223"/>
              <a:gd name="T2" fmla="*/ 2147483647 w 5307"/>
              <a:gd name="T3" fmla="*/ 2147483647 h 2223"/>
              <a:gd name="T4" fmla="*/ 2147483647 w 5307"/>
              <a:gd name="T5" fmla="*/ 2147483647 h 2223"/>
              <a:gd name="T6" fmla="*/ 2147483647 w 5307"/>
              <a:gd name="T7" fmla="*/ 2147483647 h 2223"/>
              <a:gd name="T8" fmla="*/ 2147483647 w 5307"/>
              <a:gd name="T9" fmla="*/ 0 h 2223"/>
              <a:gd name="T10" fmla="*/ 0 w 5307"/>
              <a:gd name="T11" fmla="*/ 0 h 2223"/>
              <a:gd name="T12" fmla="*/ 0 w 5307"/>
              <a:gd name="T13" fmla="*/ 2147483647 h 2223"/>
              <a:gd name="T14" fmla="*/ 2147483647 w 5307"/>
              <a:gd name="T15" fmla="*/ 2147483647 h 2223"/>
              <a:gd name="T16" fmla="*/ 0 60000 65536"/>
              <a:gd name="T17" fmla="*/ 0 60000 65536"/>
              <a:gd name="T18" fmla="*/ 0 60000 65536"/>
              <a:gd name="T19" fmla="*/ 0 60000 65536"/>
              <a:gd name="T20" fmla="*/ 0 60000 65536"/>
              <a:gd name="T21" fmla="*/ 0 60000 65536"/>
              <a:gd name="T22" fmla="*/ 0 60000 65536"/>
              <a:gd name="T23" fmla="*/ 0 60000 65536"/>
              <a:gd name="T24" fmla="*/ 0 w 5307"/>
              <a:gd name="T25" fmla="*/ 0 h 2223"/>
              <a:gd name="T26" fmla="*/ 5307 w 5307"/>
              <a:gd name="T27" fmla="*/ 2223 h 22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307" h="2223">
                <a:moveTo>
                  <a:pt x="4218" y="1996"/>
                </a:moveTo>
                <a:lnTo>
                  <a:pt x="4535" y="1996"/>
                </a:lnTo>
                <a:lnTo>
                  <a:pt x="4535" y="1180"/>
                </a:lnTo>
                <a:lnTo>
                  <a:pt x="5307" y="1180"/>
                </a:lnTo>
                <a:lnTo>
                  <a:pt x="5307" y="0"/>
                </a:lnTo>
                <a:lnTo>
                  <a:pt x="0" y="0"/>
                </a:lnTo>
                <a:lnTo>
                  <a:pt x="0" y="2223"/>
                </a:lnTo>
                <a:lnTo>
                  <a:pt x="90" y="2223"/>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39285" name="Line 21"/>
          <p:cNvSpPr>
            <a:spLocks noChangeShapeType="1"/>
          </p:cNvSpPr>
          <p:nvPr/>
        </p:nvSpPr>
        <p:spPr bwMode="auto">
          <a:xfrm>
            <a:off x="5580063" y="4076700"/>
            <a:ext cx="1008062" cy="0"/>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86" name="Line 22"/>
          <p:cNvSpPr>
            <a:spLocks noChangeShapeType="1"/>
          </p:cNvSpPr>
          <p:nvPr/>
        </p:nvSpPr>
        <p:spPr bwMode="auto">
          <a:xfrm>
            <a:off x="5580063" y="5084763"/>
            <a:ext cx="1008062" cy="0"/>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4444368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9273"/>
                                        </p:tgtEl>
                                        <p:attrNameLst>
                                          <p:attrName>style.visibility</p:attrName>
                                        </p:attrNameLst>
                                      </p:cBhvr>
                                      <p:to>
                                        <p:strVal val="visible"/>
                                      </p:to>
                                    </p:set>
                                    <p:animEffect transition="in" filter="wipe(left)">
                                      <p:cBhvr>
                                        <p:cTn id="7" dur="500"/>
                                        <p:tgtEl>
                                          <p:spTgt spid="1392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9269"/>
                                        </p:tgtEl>
                                        <p:attrNameLst>
                                          <p:attrName>style.visibility</p:attrName>
                                        </p:attrNameLst>
                                      </p:cBhvr>
                                      <p:to>
                                        <p:strVal val="visible"/>
                                      </p:to>
                                    </p:set>
                                    <p:animEffect transition="in" filter="wipe(left)">
                                      <p:cBhvr>
                                        <p:cTn id="12" dur="500"/>
                                        <p:tgtEl>
                                          <p:spTgt spid="13926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39270"/>
                                        </p:tgtEl>
                                        <p:attrNameLst>
                                          <p:attrName>style.visibility</p:attrName>
                                        </p:attrNameLst>
                                      </p:cBhvr>
                                      <p:to>
                                        <p:strVal val="visible"/>
                                      </p:to>
                                    </p:set>
                                    <p:animEffect transition="in" filter="wipe(left)">
                                      <p:cBhvr>
                                        <p:cTn id="15" dur="500"/>
                                        <p:tgtEl>
                                          <p:spTgt spid="13927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9274"/>
                                        </p:tgtEl>
                                        <p:attrNameLst>
                                          <p:attrName>style.visibility</p:attrName>
                                        </p:attrNameLst>
                                      </p:cBhvr>
                                      <p:to>
                                        <p:strVal val="visible"/>
                                      </p:to>
                                    </p:set>
                                    <p:animEffect transition="in" filter="wipe(left)">
                                      <p:cBhvr>
                                        <p:cTn id="20" dur="500"/>
                                        <p:tgtEl>
                                          <p:spTgt spid="13927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9271"/>
                                        </p:tgtEl>
                                        <p:attrNameLst>
                                          <p:attrName>style.visibility</p:attrName>
                                        </p:attrNameLst>
                                      </p:cBhvr>
                                      <p:to>
                                        <p:strVal val="visible"/>
                                      </p:to>
                                    </p:set>
                                    <p:animEffect transition="in" filter="wipe(left)">
                                      <p:cBhvr>
                                        <p:cTn id="25" dur="500"/>
                                        <p:tgtEl>
                                          <p:spTgt spid="13927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39272"/>
                                        </p:tgtEl>
                                        <p:attrNameLst>
                                          <p:attrName>style.visibility</p:attrName>
                                        </p:attrNameLst>
                                      </p:cBhvr>
                                      <p:to>
                                        <p:strVal val="visible"/>
                                      </p:to>
                                    </p:set>
                                    <p:animEffect transition="in" filter="wipe(left)">
                                      <p:cBhvr>
                                        <p:cTn id="28" dur="500"/>
                                        <p:tgtEl>
                                          <p:spTgt spid="13927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139284"/>
                                        </p:tgtEl>
                                        <p:attrNameLst>
                                          <p:attrName>style.visibility</p:attrName>
                                        </p:attrNameLst>
                                      </p:cBhvr>
                                      <p:to>
                                        <p:strVal val="visible"/>
                                      </p:to>
                                    </p:set>
                                    <p:animEffect transition="in" filter="wipe(right)">
                                      <p:cBhvr>
                                        <p:cTn id="33" dur="500"/>
                                        <p:tgtEl>
                                          <p:spTgt spid="13928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39268">
                                            <p:txEl>
                                              <p:pRg st="0" end="0"/>
                                            </p:txEl>
                                          </p:spTgt>
                                        </p:tgtEl>
                                        <p:attrNameLst>
                                          <p:attrName>style.visibility</p:attrName>
                                        </p:attrNameLst>
                                      </p:cBhvr>
                                      <p:to>
                                        <p:strVal val="visible"/>
                                      </p:to>
                                    </p:set>
                                    <p:animEffect transition="in" filter="wipe(left)">
                                      <p:cBhvr>
                                        <p:cTn id="38" dur="500"/>
                                        <p:tgtEl>
                                          <p:spTgt spid="139268">
                                            <p:txEl>
                                              <p:pRg st="0" end="0"/>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39268">
                                            <p:bg/>
                                          </p:spTgt>
                                        </p:tgtEl>
                                        <p:attrNameLst>
                                          <p:attrName>style.visibility</p:attrName>
                                        </p:attrNameLst>
                                      </p:cBhvr>
                                      <p:to>
                                        <p:strVal val="visible"/>
                                      </p:to>
                                    </p:set>
                                    <p:animEffect transition="in" filter="wipe(left)">
                                      <p:cBhvr>
                                        <p:cTn id="41" dur="500"/>
                                        <p:tgtEl>
                                          <p:spTgt spid="139268">
                                            <p:bg/>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39268">
                                            <p:txEl>
                                              <p:pRg st="0" end="0"/>
                                            </p:txEl>
                                          </p:spTgt>
                                        </p:tgtEl>
                                        <p:attrNameLst>
                                          <p:attrName>style.visibility</p:attrName>
                                        </p:attrNameLst>
                                      </p:cBhvr>
                                      <p:to>
                                        <p:strVal val="visible"/>
                                      </p:to>
                                    </p:set>
                                    <p:animEffect transition="in" filter="wipe(left)">
                                      <p:cBhvr>
                                        <p:cTn id="44" dur="500"/>
                                        <p:tgtEl>
                                          <p:spTgt spid="139268">
                                            <p:txEl>
                                              <p:pRg st="0" end="0"/>
                                            </p:txEl>
                                          </p:spTgt>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39268">
                                            <p:txEl>
                                              <p:pRg st="1" end="1"/>
                                            </p:txEl>
                                          </p:spTgt>
                                        </p:tgtEl>
                                        <p:attrNameLst>
                                          <p:attrName>style.visibility</p:attrName>
                                        </p:attrNameLst>
                                      </p:cBhvr>
                                      <p:to>
                                        <p:strVal val="visible"/>
                                      </p:to>
                                    </p:set>
                                    <p:animEffect transition="in" filter="wipe(left)">
                                      <p:cBhvr>
                                        <p:cTn id="47" dur="500"/>
                                        <p:tgtEl>
                                          <p:spTgt spid="139268">
                                            <p:txEl>
                                              <p:pRg st="1" end="1"/>
                                            </p:txEl>
                                          </p:spTgt>
                                        </p:tgtEl>
                                      </p:cBhvr>
                                    </p:animEffect>
                                  </p:childTnLst>
                                </p:cTn>
                              </p:par>
                              <p:par>
                                <p:cTn id="48" presetID="1" presetClass="exit" presetSubtype="0" fill="hold" grpId="1" nodeType="withEffect">
                                  <p:stCondLst>
                                    <p:cond delay="0"/>
                                  </p:stCondLst>
                                  <p:childTnLst>
                                    <p:set>
                                      <p:cBhvr>
                                        <p:cTn id="49" dur="1" fill="hold">
                                          <p:stCondLst>
                                            <p:cond delay="0"/>
                                          </p:stCondLst>
                                        </p:cTn>
                                        <p:tgtEl>
                                          <p:spTgt spid="139284"/>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3927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39272"/>
                                        </p:tgtEl>
                                        <p:attrNameLst>
                                          <p:attrName>style.visibility</p:attrName>
                                        </p:attrNameLst>
                                      </p:cBhvr>
                                      <p:to>
                                        <p:strVal val="hidden"/>
                                      </p:to>
                                    </p:set>
                                  </p:childTnLst>
                                </p:cTn>
                              </p:par>
                              <p:par>
                                <p:cTn id="54" presetID="22" presetClass="entr" presetSubtype="8" fill="hold" nodeType="withEffect">
                                  <p:stCondLst>
                                    <p:cond delay="0"/>
                                  </p:stCondLst>
                                  <p:childTnLst>
                                    <p:set>
                                      <p:cBhvr>
                                        <p:cTn id="55" dur="1" fill="hold">
                                          <p:stCondLst>
                                            <p:cond delay="0"/>
                                          </p:stCondLst>
                                        </p:cTn>
                                        <p:tgtEl>
                                          <p:spTgt spid="139268">
                                            <p:txEl>
                                              <p:pRg st="1" end="1"/>
                                            </p:txEl>
                                          </p:spTgt>
                                        </p:tgtEl>
                                        <p:attrNameLst>
                                          <p:attrName>style.visibility</p:attrName>
                                        </p:attrNameLst>
                                      </p:cBhvr>
                                      <p:to>
                                        <p:strVal val="visible"/>
                                      </p:to>
                                    </p:set>
                                    <p:animEffect transition="in" filter="wipe(left)">
                                      <p:cBhvr>
                                        <p:cTn id="56" dur="500"/>
                                        <p:tgtEl>
                                          <p:spTgt spid="139268">
                                            <p:txEl>
                                              <p:pRg st="1" end="1"/>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39275"/>
                                        </p:tgtEl>
                                        <p:attrNameLst>
                                          <p:attrName>style.visibility</p:attrName>
                                        </p:attrNameLst>
                                      </p:cBhvr>
                                      <p:to>
                                        <p:strVal val="visible"/>
                                      </p:to>
                                    </p:set>
                                    <p:animEffect transition="in" filter="wipe(left)">
                                      <p:cBhvr>
                                        <p:cTn id="61" dur="500"/>
                                        <p:tgtEl>
                                          <p:spTgt spid="13927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39278"/>
                                        </p:tgtEl>
                                        <p:attrNameLst>
                                          <p:attrName>style.visibility</p:attrName>
                                        </p:attrNameLst>
                                      </p:cBhvr>
                                      <p:to>
                                        <p:strVal val="visible"/>
                                      </p:to>
                                    </p:set>
                                    <p:animEffect transition="in" filter="wipe(left)">
                                      <p:cBhvr>
                                        <p:cTn id="64" dur="500"/>
                                        <p:tgtEl>
                                          <p:spTgt spid="139278"/>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39276"/>
                                        </p:tgtEl>
                                        <p:attrNameLst>
                                          <p:attrName>style.visibility</p:attrName>
                                        </p:attrNameLst>
                                      </p:cBhvr>
                                      <p:to>
                                        <p:strVal val="visible"/>
                                      </p:to>
                                    </p:set>
                                    <p:animEffect transition="in" filter="wipe(left)">
                                      <p:cBhvr>
                                        <p:cTn id="67" dur="500"/>
                                        <p:tgtEl>
                                          <p:spTgt spid="139276"/>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39279"/>
                                        </p:tgtEl>
                                        <p:attrNameLst>
                                          <p:attrName>style.visibility</p:attrName>
                                        </p:attrNameLst>
                                      </p:cBhvr>
                                      <p:to>
                                        <p:strVal val="visible"/>
                                      </p:to>
                                    </p:set>
                                    <p:animEffect transition="in" filter="wipe(left)">
                                      <p:cBhvr>
                                        <p:cTn id="70" dur="500"/>
                                        <p:tgtEl>
                                          <p:spTgt spid="139279"/>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39281"/>
                                        </p:tgtEl>
                                        <p:attrNameLst>
                                          <p:attrName>style.visibility</p:attrName>
                                        </p:attrNameLst>
                                      </p:cBhvr>
                                      <p:to>
                                        <p:strVal val="visible"/>
                                      </p:to>
                                    </p:set>
                                    <p:animEffect transition="in" filter="wipe(left)">
                                      <p:cBhvr>
                                        <p:cTn id="75" dur="500"/>
                                        <p:tgtEl>
                                          <p:spTgt spid="139281"/>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39285"/>
                                        </p:tgtEl>
                                        <p:attrNameLst>
                                          <p:attrName>style.visibility</p:attrName>
                                        </p:attrNameLst>
                                      </p:cBhvr>
                                      <p:to>
                                        <p:strVal val="visible"/>
                                      </p:to>
                                    </p:set>
                                    <p:animEffect transition="in" filter="wipe(left)">
                                      <p:cBhvr>
                                        <p:cTn id="80" dur="500"/>
                                        <p:tgtEl>
                                          <p:spTgt spid="13928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139286"/>
                                        </p:tgtEl>
                                        <p:attrNameLst>
                                          <p:attrName>style.visibility</p:attrName>
                                        </p:attrNameLst>
                                      </p:cBhvr>
                                      <p:to>
                                        <p:strVal val="visible"/>
                                      </p:to>
                                    </p:set>
                                    <p:animEffect transition="in" filter="wipe(left)">
                                      <p:cBhvr>
                                        <p:cTn id="83" dur="500"/>
                                        <p:tgtEl>
                                          <p:spTgt spid="139286"/>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139280"/>
                                        </p:tgtEl>
                                        <p:attrNameLst>
                                          <p:attrName>style.visibility</p:attrName>
                                        </p:attrNameLst>
                                      </p:cBhvr>
                                      <p:to>
                                        <p:strVal val="visible"/>
                                      </p:to>
                                    </p:set>
                                    <p:animEffect transition="in" filter="wipe(left)">
                                      <p:cBhvr>
                                        <p:cTn id="86" dur="500"/>
                                        <p:tgtEl>
                                          <p:spTgt spid="139280"/>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39282"/>
                                        </p:tgtEl>
                                        <p:attrNameLst>
                                          <p:attrName>style.visibility</p:attrName>
                                        </p:attrNameLst>
                                      </p:cBhvr>
                                      <p:to>
                                        <p:strVal val="visible"/>
                                      </p:to>
                                    </p:set>
                                    <p:animEffect transition="in" filter="wipe(left)">
                                      <p:cBhvr>
                                        <p:cTn id="91" dur="500"/>
                                        <p:tgtEl>
                                          <p:spTgt spid="139282"/>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39277"/>
                                        </p:tgtEl>
                                        <p:attrNameLst>
                                          <p:attrName>style.visibility</p:attrName>
                                        </p:attrNameLst>
                                      </p:cBhvr>
                                      <p:to>
                                        <p:strVal val="visible"/>
                                      </p:to>
                                    </p:set>
                                    <p:animEffect transition="in" filter="wipe(left)">
                                      <p:cBhvr>
                                        <p:cTn id="96" dur="500"/>
                                        <p:tgtEl>
                                          <p:spTgt spid="139277"/>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139283"/>
                                        </p:tgtEl>
                                        <p:attrNameLst>
                                          <p:attrName>style.visibility</p:attrName>
                                        </p:attrNameLst>
                                      </p:cBhvr>
                                      <p:to>
                                        <p:strVal val="visible"/>
                                      </p:to>
                                    </p:set>
                                    <p:animEffect transition="in" filter="wipe(down)">
                                      <p:cBhvr>
                                        <p:cTn id="99" dur="500"/>
                                        <p:tgtEl>
                                          <p:spTgt spid="139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8" grpId="0" build="allAtOnce" animBg="1"/>
      <p:bldP spid="139269" grpId="0" animBg="1"/>
      <p:bldP spid="139270" grpId="0" animBg="1"/>
      <p:bldP spid="139271" grpId="0" animBg="1"/>
      <p:bldP spid="139271" grpId="1" animBg="1"/>
      <p:bldP spid="139272" grpId="0" animBg="1"/>
      <p:bldP spid="139272" grpId="1" animBg="1"/>
      <p:bldP spid="139273" grpId="0" animBg="1"/>
      <p:bldP spid="139274" grpId="0"/>
      <p:bldP spid="139275" grpId="0" animBg="1"/>
      <p:bldP spid="139276" grpId="0" animBg="1"/>
      <p:bldP spid="139277" grpId="0" animBg="1"/>
      <p:bldP spid="139278" grpId="0" animBg="1"/>
      <p:bldP spid="139279" grpId="0" animBg="1"/>
      <p:bldP spid="139280" grpId="0" animBg="1"/>
      <p:bldP spid="139281" grpId="0" animBg="1"/>
      <p:bldP spid="139282" grpId="0" animBg="1"/>
      <p:bldP spid="139283" grpId="0" animBg="1"/>
      <p:bldP spid="139284" grpId="0" animBg="1"/>
      <p:bldP spid="139284" grpId="1" animBg="1"/>
      <p:bldP spid="139285" grpId="0" animBg="1"/>
      <p:bldP spid="13928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bwMode="auto">
          <a:xfrm>
            <a:off x="157163" y="227013"/>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3200">
                <a:solidFill>
                  <a:srgbClr val="C00000"/>
                </a:solidFill>
                <a:ea typeface="宋体" charset="-122"/>
              </a:rPr>
              <a:t>R</a:t>
            </a:r>
            <a:r>
              <a:rPr lang="zh-CN" altLang="en-US" sz="3200">
                <a:solidFill>
                  <a:srgbClr val="C00000"/>
                </a:solidFill>
                <a:ea typeface="宋体" charset="-122"/>
              </a:rPr>
              <a:t>型指令的实现</a:t>
            </a:r>
            <a:r>
              <a:rPr lang="en-US" altLang="zh-CN" sz="3200">
                <a:solidFill>
                  <a:srgbClr val="C00000"/>
                </a:solidFill>
                <a:ea typeface="宋体" charset="-122"/>
              </a:rPr>
              <a:t>(ADD)</a:t>
            </a:r>
          </a:p>
        </p:txBody>
      </p:sp>
      <p:sp>
        <p:nvSpPr>
          <p:cNvPr id="36867" name="Rectangle 3"/>
          <p:cNvSpPr>
            <a:spLocks noGrp="1" noChangeArrowheads="1"/>
          </p:cNvSpPr>
          <p:nvPr>
            <p:ph type="body" idx="1"/>
          </p:nvPr>
        </p:nvSpPr>
        <p:spPr>
          <a:xfrm>
            <a:off x="323528" y="1370013"/>
            <a:ext cx="8524875" cy="4114080"/>
          </a:xfrm>
        </p:spPr>
        <p:txBody>
          <a:bodyPr/>
          <a:lstStyle/>
          <a:p>
            <a:pPr eaLnBrk="1" hangingPunct="1">
              <a:lnSpc>
                <a:spcPct val="90000"/>
              </a:lnSpc>
            </a:pPr>
            <a:r>
              <a:rPr lang="zh-CN" altLang="en-US" sz="2800" dirty="0">
                <a:solidFill>
                  <a:srgbClr val="0066FF"/>
                </a:solidFill>
                <a:ea typeface="宋体" charset="-122"/>
              </a:rPr>
              <a:t>取指令</a:t>
            </a:r>
          </a:p>
          <a:p>
            <a:pPr lvl="1" eaLnBrk="1" hangingPunct="1">
              <a:lnSpc>
                <a:spcPct val="90000"/>
              </a:lnSpc>
            </a:pPr>
            <a:r>
              <a:rPr lang="en-US" altLang="zh-CN" dirty="0">
                <a:ea typeface="宋体" charset="-122"/>
              </a:rPr>
              <a:t>IODR=0, </a:t>
            </a:r>
            <a:r>
              <a:rPr lang="en-US" altLang="zh-CN" dirty="0" err="1">
                <a:ea typeface="宋体" charset="-122"/>
              </a:rPr>
              <a:t>ALUsrcA</a:t>
            </a:r>
            <a:r>
              <a:rPr lang="en-US" altLang="zh-CN" dirty="0">
                <a:ea typeface="宋体" charset="-122"/>
              </a:rPr>
              <a:t>=0, </a:t>
            </a:r>
            <a:r>
              <a:rPr lang="en-US" altLang="zh-CN" dirty="0" err="1">
                <a:ea typeface="宋体" charset="-122"/>
              </a:rPr>
              <a:t>ALUsrcB</a:t>
            </a:r>
            <a:r>
              <a:rPr lang="en-US" altLang="zh-CN" dirty="0">
                <a:ea typeface="宋体" charset="-122"/>
              </a:rPr>
              <a:t>=01,ALUop=00, </a:t>
            </a:r>
            <a:r>
              <a:rPr lang="en-US" altLang="zh-CN" dirty="0" err="1">
                <a:ea typeface="宋体" charset="-122"/>
              </a:rPr>
              <a:t>PCsrc</a:t>
            </a:r>
            <a:r>
              <a:rPr lang="en-US" altLang="zh-CN" dirty="0">
                <a:ea typeface="宋体" charset="-122"/>
              </a:rPr>
              <a:t>=00</a:t>
            </a:r>
          </a:p>
          <a:p>
            <a:pPr lvl="1" eaLnBrk="1" hangingPunct="1">
              <a:lnSpc>
                <a:spcPct val="90000"/>
              </a:lnSpc>
            </a:pPr>
            <a:r>
              <a:rPr lang="en-US" altLang="zh-CN" dirty="0" err="1">
                <a:ea typeface="宋体" charset="-122"/>
              </a:rPr>
              <a:t>MEMread</a:t>
            </a:r>
            <a:r>
              <a:rPr lang="en-US" altLang="zh-CN" dirty="0">
                <a:ea typeface="宋体" charset="-122"/>
              </a:rPr>
              <a:t>, </a:t>
            </a:r>
            <a:r>
              <a:rPr lang="en-US" altLang="zh-CN" dirty="0" err="1">
                <a:ea typeface="宋体" charset="-122"/>
              </a:rPr>
              <a:t>IRwrite</a:t>
            </a:r>
            <a:r>
              <a:rPr lang="en-US" altLang="zh-CN" dirty="0">
                <a:ea typeface="宋体" charset="-122"/>
              </a:rPr>
              <a:t>, </a:t>
            </a:r>
            <a:r>
              <a:rPr lang="en-US" altLang="zh-CN" dirty="0" err="1">
                <a:ea typeface="宋体" charset="-122"/>
              </a:rPr>
              <a:t>PCwrite</a:t>
            </a:r>
            <a:endParaRPr lang="en-US" altLang="zh-CN" dirty="0">
              <a:ea typeface="宋体" charset="-122"/>
            </a:endParaRPr>
          </a:p>
          <a:p>
            <a:pPr eaLnBrk="1" hangingPunct="1">
              <a:lnSpc>
                <a:spcPct val="90000"/>
              </a:lnSpc>
            </a:pPr>
            <a:r>
              <a:rPr lang="zh-CN" altLang="en-US" sz="2800" dirty="0">
                <a:solidFill>
                  <a:srgbClr val="0066FF"/>
                </a:solidFill>
                <a:ea typeface="宋体" charset="-122"/>
              </a:rPr>
              <a:t>译码</a:t>
            </a:r>
            <a:r>
              <a:rPr lang="en-US" altLang="zh-CN" sz="2800" dirty="0">
                <a:solidFill>
                  <a:srgbClr val="0066FF"/>
                </a:solidFill>
                <a:ea typeface="宋体" charset="-122"/>
              </a:rPr>
              <a:t>/</a:t>
            </a:r>
            <a:r>
              <a:rPr lang="zh-CN" altLang="en-US" sz="2800" dirty="0">
                <a:solidFill>
                  <a:srgbClr val="0066FF"/>
                </a:solidFill>
                <a:ea typeface="宋体" charset="-122"/>
              </a:rPr>
              <a:t>取操作数</a:t>
            </a:r>
          </a:p>
          <a:p>
            <a:pPr lvl="1" eaLnBrk="1" hangingPunct="1">
              <a:lnSpc>
                <a:spcPct val="90000"/>
              </a:lnSpc>
            </a:pPr>
            <a:r>
              <a:rPr lang="en-US" altLang="zh-CN" dirty="0" err="1">
                <a:ea typeface="宋体" charset="-122"/>
              </a:rPr>
              <a:t>ALUsrcA</a:t>
            </a:r>
            <a:r>
              <a:rPr lang="en-US" altLang="zh-CN" dirty="0">
                <a:ea typeface="宋体" charset="-122"/>
              </a:rPr>
              <a:t>=0, </a:t>
            </a:r>
            <a:r>
              <a:rPr lang="en-US" altLang="zh-CN" dirty="0" err="1">
                <a:ea typeface="宋体" charset="-122"/>
              </a:rPr>
              <a:t>ALUsrcB</a:t>
            </a:r>
            <a:r>
              <a:rPr lang="en-US" altLang="zh-CN" dirty="0">
                <a:ea typeface="宋体" charset="-122"/>
              </a:rPr>
              <a:t>=11,ALUop=00</a:t>
            </a:r>
          </a:p>
          <a:p>
            <a:pPr eaLnBrk="1" hangingPunct="1">
              <a:lnSpc>
                <a:spcPct val="90000"/>
              </a:lnSpc>
            </a:pPr>
            <a:r>
              <a:rPr lang="zh-CN" altLang="en-US" sz="2800" dirty="0">
                <a:solidFill>
                  <a:srgbClr val="0066FF"/>
                </a:solidFill>
                <a:ea typeface="宋体" charset="-122"/>
              </a:rPr>
              <a:t>执行运算</a:t>
            </a:r>
          </a:p>
          <a:p>
            <a:pPr lvl="1" eaLnBrk="1" hangingPunct="1">
              <a:lnSpc>
                <a:spcPct val="90000"/>
              </a:lnSpc>
            </a:pPr>
            <a:r>
              <a:rPr lang="en-US" altLang="zh-CN" dirty="0" err="1">
                <a:ea typeface="宋体" charset="-122"/>
              </a:rPr>
              <a:t>ALUsrcA</a:t>
            </a:r>
            <a:r>
              <a:rPr lang="en-US" altLang="zh-CN" dirty="0">
                <a:ea typeface="宋体" charset="-122"/>
              </a:rPr>
              <a:t>=0, </a:t>
            </a:r>
            <a:r>
              <a:rPr lang="en-US" altLang="zh-CN" dirty="0" err="1">
                <a:ea typeface="宋体" charset="-122"/>
              </a:rPr>
              <a:t>ALUsrcB</a:t>
            </a:r>
            <a:r>
              <a:rPr lang="en-US" altLang="zh-CN" dirty="0">
                <a:ea typeface="宋体" charset="-122"/>
              </a:rPr>
              <a:t>=00,ALUop=00	</a:t>
            </a:r>
          </a:p>
          <a:p>
            <a:pPr eaLnBrk="1" hangingPunct="1">
              <a:lnSpc>
                <a:spcPct val="90000"/>
              </a:lnSpc>
            </a:pPr>
            <a:r>
              <a:rPr lang="zh-CN" altLang="en-US" sz="2800" dirty="0">
                <a:solidFill>
                  <a:srgbClr val="0066FF"/>
                </a:solidFill>
                <a:ea typeface="宋体" charset="-122"/>
              </a:rPr>
              <a:t>写回寄存器</a:t>
            </a:r>
          </a:p>
          <a:p>
            <a:pPr lvl="1" eaLnBrk="1" hangingPunct="1">
              <a:lnSpc>
                <a:spcPct val="90000"/>
              </a:lnSpc>
            </a:pPr>
            <a:r>
              <a:rPr lang="en-US" altLang="zh-CN" dirty="0" err="1">
                <a:ea typeface="宋体" charset="-122"/>
              </a:rPr>
              <a:t>RegDST</a:t>
            </a:r>
            <a:r>
              <a:rPr lang="en-US" altLang="zh-CN" dirty="0">
                <a:ea typeface="宋体" charset="-122"/>
              </a:rPr>
              <a:t>=1 </a:t>
            </a:r>
            <a:r>
              <a:rPr lang="en-US" altLang="zh-CN" dirty="0" err="1">
                <a:ea typeface="宋体" charset="-122"/>
              </a:rPr>
              <a:t>RegWrite</a:t>
            </a:r>
            <a:r>
              <a:rPr lang="en-US" altLang="zh-CN" dirty="0">
                <a:ea typeface="宋体" charset="-122"/>
              </a:rPr>
              <a:t> </a:t>
            </a:r>
            <a:r>
              <a:rPr lang="en-US" altLang="zh-CN" dirty="0" err="1">
                <a:ea typeface="宋体" charset="-122"/>
              </a:rPr>
              <a:t>MemtoReg</a:t>
            </a:r>
            <a:r>
              <a:rPr lang="en-US" altLang="zh-CN" dirty="0">
                <a:ea typeface="宋体" charset="-122"/>
              </a:rPr>
              <a:t> = 0</a:t>
            </a:r>
          </a:p>
          <a:p>
            <a:pPr lvl="1" eaLnBrk="1" hangingPunct="1">
              <a:lnSpc>
                <a:spcPct val="90000"/>
              </a:lnSpc>
            </a:pPr>
            <a:endParaRPr lang="en-US" altLang="zh-CN" dirty="0">
              <a:ea typeface="宋体" charset="-122"/>
            </a:endParaRPr>
          </a:p>
        </p:txBody>
      </p:sp>
    </p:spTree>
    <p:extLst>
      <p:ext uri="{BB962C8B-B14F-4D97-AF65-F5344CB8AC3E}">
        <p14:creationId xmlns:p14="http://schemas.microsoft.com/office/powerpoint/2010/main" val="70174477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2"/>
          <p:cNvGraphicFramePr>
            <a:graphicFrameLocks noGrp="1" noChangeAspect="1"/>
          </p:cNvGraphicFramePr>
          <p:nvPr>
            <p:ph idx="1"/>
          </p:nvPr>
        </p:nvGraphicFramePr>
        <p:xfrm>
          <a:off x="250825" y="1628775"/>
          <a:ext cx="8713788" cy="4767263"/>
        </p:xfrm>
        <a:graphic>
          <a:graphicData uri="http://schemas.openxmlformats.org/presentationml/2006/ole">
            <mc:AlternateContent xmlns:mc="http://schemas.openxmlformats.org/markup-compatibility/2006">
              <mc:Choice xmlns:v="urn:schemas-microsoft-com:vml" Requires="v">
                <p:oleObj spid="_x0000_s12309" name="Visio" r:id="rId3" imgW="9301582" imgH="5088026" progId="">
                  <p:embed/>
                </p:oleObj>
              </mc:Choice>
              <mc:Fallback>
                <p:oleObj name="Visio" r:id="rId3" imgW="9301582" imgH="508802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628775"/>
                        <a:ext cx="8713788" cy="4767263"/>
                      </a:xfrm>
                      <a:prstGeom prst="rect">
                        <a:avLst/>
                      </a:prstGeom>
                    </p:spPr>
                  </p:pic>
                </p:oleObj>
              </mc:Fallback>
            </mc:AlternateContent>
          </a:graphicData>
        </a:graphic>
      </p:graphicFrame>
      <p:sp>
        <p:nvSpPr>
          <p:cNvPr id="10243" name="Text Box 3"/>
          <p:cNvSpPr txBox="1">
            <a:spLocks noChangeArrowheads="1"/>
          </p:cNvSpPr>
          <p:nvPr/>
        </p:nvSpPr>
        <p:spPr bwMode="auto">
          <a:xfrm>
            <a:off x="250825" y="144463"/>
            <a:ext cx="64817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sz="3200" b="1">
                <a:solidFill>
                  <a:srgbClr val="C00000"/>
                </a:solidFill>
                <a:ea typeface="华文楷体" charset="-122"/>
              </a:rPr>
              <a:t>MIPS</a:t>
            </a:r>
            <a:r>
              <a:rPr lang="zh-CN" altLang="en-US" sz="3200" b="1">
                <a:solidFill>
                  <a:srgbClr val="C00000"/>
                </a:solidFill>
                <a:ea typeface="华文楷体" charset="-122"/>
              </a:rPr>
              <a:t>的 </a:t>
            </a:r>
            <a:r>
              <a:rPr lang="en-US" altLang="zh-CN" sz="3200" b="1">
                <a:solidFill>
                  <a:srgbClr val="C00000"/>
                </a:solidFill>
                <a:ea typeface="华文楷体" charset="-122"/>
              </a:rPr>
              <a:t>LW </a:t>
            </a:r>
            <a:r>
              <a:rPr lang="zh-CN" altLang="en-US" sz="3200" b="1">
                <a:solidFill>
                  <a:srgbClr val="C00000"/>
                </a:solidFill>
                <a:ea typeface="华文楷体" charset="-122"/>
              </a:rPr>
              <a:t>指令 的执行过程</a:t>
            </a:r>
          </a:p>
        </p:txBody>
      </p:sp>
      <p:sp>
        <p:nvSpPr>
          <p:cNvPr id="140292" name="Text Box 4"/>
          <p:cNvSpPr txBox="1">
            <a:spLocks noChangeArrowheads="1"/>
          </p:cNvSpPr>
          <p:nvPr/>
        </p:nvSpPr>
        <p:spPr bwMode="auto">
          <a:xfrm>
            <a:off x="3635375" y="692150"/>
            <a:ext cx="3168650" cy="958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zh-CN" altLang="en-US" sz="2800" b="1">
                <a:ea typeface="华文楷体" charset="-122"/>
              </a:rPr>
              <a:t>译码</a:t>
            </a:r>
            <a:endParaRPr lang="zh-CN" altLang="en-US" b="1">
              <a:ea typeface="华文楷体" charset="-122"/>
            </a:endParaRPr>
          </a:p>
          <a:p>
            <a:pPr eaLnBrk="1" hangingPunct="1"/>
            <a:r>
              <a:rPr lang="zh-CN" altLang="en-US" sz="2800" b="1">
                <a:ea typeface="华文楷体" charset="-122"/>
              </a:rPr>
              <a:t>周期</a:t>
            </a:r>
            <a:r>
              <a:rPr lang="zh-CN" altLang="en-US" b="1">
                <a:ea typeface="华文楷体" charset="-122"/>
              </a:rPr>
              <a:t>：</a:t>
            </a:r>
            <a:r>
              <a:rPr lang="en-US" altLang="zh-CN" b="1">
                <a:ea typeface="华文楷体" charset="-122"/>
              </a:rPr>
              <a:t>A← [rs]</a:t>
            </a:r>
          </a:p>
        </p:txBody>
      </p:sp>
      <p:sp>
        <p:nvSpPr>
          <p:cNvPr id="140293" name="Line 5"/>
          <p:cNvSpPr>
            <a:spLocks noChangeShapeType="1"/>
          </p:cNvSpPr>
          <p:nvPr/>
        </p:nvSpPr>
        <p:spPr bwMode="auto">
          <a:xfrm>
            <a:off x="755650" y="5373688"/>
            <a:ext cx="720725" cy="1428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294" name="Line 6"/>
          <p:cNvSpPr>
            <a:spLocks noChangeShapeType="1"/>
          </p:cNvSpPr>
          <p:nvPr/>
        </p:nvSpPr>
        <p:spPr bwMode="auto">
          <a:xfrm flipV="1">
            <a:off x="1692275" y="4868863"/>
            <a:ext cx="792163" cy="3603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295" name="Freeform 7"/>
          <p:cNvSpPr>
            <a:spLocks/>
          </p:cNvSpPr>
          <p:nvPr/>
        </p:nvSpPr>
        <p:spPr bwMode="auto">
          <a:xfrm>
            <a:off x="5292725" y="3860800"/>
            <a:ext cx="1366838" cy="288925"/>
          </a:xfrm>
          <a:custGeom>
            <a:avLst/>
            <a:gdLst>
              <a:gd name="T0" fmla="*/ 0 w 861"/>
              <a:gd name="T1" fmla="*/ 0 h 182"/>
              <a:gd name="T2" fmla="*/ 2147483647 w 861"/>
              <a:gd name="T3" fmla="*/ 0 h 182"/>
              <a:gd name="T4" fmla="*/ 2147483647 w 861"/>
              <a:gd name="T5" fmla="*/ 2147483647 h 182"/>
              <a:gd name="T6" fmla="*/ 2147483647 w 861"/>
              <a:gd name="T7" fmla="*/ 2147483647 h 182"/>
              <a:gd name="T8" fmla="*/ 0 60000 65536"/>
              <a:gd name="T9" fmla="*/ 0 60000 65536"/>
              <a:gd name="T10" fmla="*/ 0 60000 65536"/>
              <a:gd name="T11" fmla="*/ 0 60000 65536"/>
              <a:gd name="T12" fmla="*/ 0 w 861"/>
              <a:gd name="T13" fmla="*/ 0 h 182"/>
              <a:gd name="T14" fmla="*/ 861 w 861"/>
              <a:gd name="T15" fmla="*/ 182 h 182"/>
            </a:gdLst>
            <a:ahLst/>
            <a:cxnLst>
              <a:cxn ang="T8">
                <a:pos x="T0" y="T1"/>
              </a:cxn>
              <a:cxn ang="T9">
                <a:pos x="T2" y="T3"/>
              </a:cxn>
              <a:cxn ang="T10">
                <a:pos x="T4" y="T5"/>
              </a:cxn>
              <a:cxn ang="T11">
                <a:pos x="T6" y="T7"/>
              </a:cxn>
            </a:cxnLst>
            <a:rect l="T12" t="T13" r="T14" b="T15"/>
            <a:pathLst>
              <a:path w="861" h="182">
                <a:moveTo>
                  <a:pt x="0" y="0"/>
                </a:moveTo>
                <a:lnTo>
                  <a:pt x="499" y="0"/>
                </a:lnTo>
                <a:lnTo>
                  <a:pt x="589" y="182"/>
                </a:lnTo>
                <a:lnTo>
                  <a:pt x="861" y="182"/>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40296" name="Line 8"/>
          <p:cNvSpPr>
            <a:spLocks noChangeShapeType="1"/>
          </p:cNvSpPr>
          <p:nvPr/>
        </p:nvSpPr>
        <p:spPr bwMode="auto">
          <a:xfrm>
            <a:off x="5795963" y="5084763"/>
            <a:ext cx="863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297" name="Text Box 9"/>
          <p:cNvSpPr txBox="1">
            <a:spLocks noChangeArrowheads="1"/>
          </p:cNvSpPr>
          <p:nvPr/>
        </p:nvSpPr>
        <p:spPr bwMode="auto">
          <a:xfrm>
            <a:off x="395288" y="692150"/>
            <a:ext cx="3240087" cy="958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zh-CN" altLang="en-US" sz="2800" b="1">
                <a:solidFill>
                  <a:srgbClr val="333399"/>
                </a:solidFill>
                <a:ea typeface="华文楷体" charset="-122"/>
              </a:rPr>
              <a:t>取指    </a:t>
            </a:r>
            <a:r>
              <a:rPr lang="en-US" altLang="zh-CN" b="1">
                <a:ea typeface="华文楷体" charset="-122"/>
              </a:rPr>
              <a:t>IR←MEM[PC]  </a:t>
            </a:r>
          </a:p>
          <a:p>
            <a:pPr eaLnBrk="1" hangingPunct="1"/>
            <a:r>
              <a:rPr lang="zh-CN" altLang="en-US" sz="2800" b="1">
                <a:solidFill>
                  <a:srgbClr val="333399"/>
                </a:solidFill>
                <a:ea typeface="华文楷体" charset="-122"/>
              </a:rPr>
              <a:t>周期</a:t>
            </a:r>
            <a:r>
              <a:rPr lang="zh-CN" altLang="en-US" b="1">
                <a:ea typeface="华文楷体" charset="-122"/>
              </a:rPr>
              <a:t>：</a:t>
            </a:r>
          </a:p>
        </p:txBody>
      </p:sp>
      <p:sp>
        <p:nvSpPr>
          <p:cNvPr id="140298" name="Text Box 10"/>
          <p:cNvSpPr txBox="1">
            <a:spLocks noChangeArrowheads="1"/>
          </p:cNvSpPr>
          <p:nvPr/>
        </p:nvSpPr>
        <p:spPr bwMode="auto">
          <a:xfrm>
            <a:off x="1476375" y="1196975"/>
            <a:ext cx="172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b="1">
                <a:ea typeface="华文楷体" charset="-122"/>
              </a:rPr>
              <a:t>PC ←PC+4</a:t>
            </a:r>
          </a:p>
        </p:txBody>
      </p:sp>
      <p:sp>
        <p:nvSpPr>
          <p:cNvPr id="140299" name="Line 11"/>
          <p:cNvSpPr>
            <a:spLocks noChangeShapeType="1"/>
          </p:cNvSpPr>
          <p:nvPr/>
        </p:nvSpPr>
        <p:spPr bwMode="auto">
          <a:xfrm>
            <a:off x="3779838" y="4292600"/>
            <a:ext cx="57626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00" name="Line 12"/>
          <p:cNvSpPr>
            <a:spLocks noChangeShapeType="1"/>
          </p:cNvSpPr>
          <p:nvPr/>
        </p:nvSpPr>
        <p:spPr bwMode="auto">
          <a:xfrm>
            <a:off x="3779838" y="4581525"/>
            <a:ext cx="5048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01" name="Line 13"/>
          <p:cNvSpPr>
            <a:spLocks noChangeShapeType="1"/>
          </p:cNvSpPr>
          <p:nvPr/>
        </p:nvSpPr>
        <p:spPr bwMode="auto">
          <a:xfrm>
            <a:off x="4932363" y="4292600"/>
            <a:ext cx="50323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02" name="Line 14"/>
          <p:cNvSpPr>
            <a:spLocks noChangeShapeType="1"/>
          </p:cNvSpPr>
          <p:nvPr/>
        </p:nvSpPr>
        <p:spPr bwMode="auto">
          <a:xfrm>
            <a:off x="5003800" y="4941888"/>
            <a:ext cx="3603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03" name="Line 15"/>
          <p:cNvSpPr>
            <a:spLocks noChangeShapeType="1"/>
          </p:cNvSpPr>
          <p:nvPr/>
        </p:nvSpPr>
        <p:spPr bwMode="auto">
          <a:xfrm>
            <a:off x="7092950" y="4941888"/>
            <a:ext cx="647700" cy="0"/>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04" name="Text Box 16"/>
          <p:cNvSpPr txBox="1">
            <a:spLocks noChangeArrowheads="1"/>
          </p:cNvSpPr>
          <p:nvPr/>
        </p:nvSpPr>
        <p:spPr bwMode="auto">
          <a:xfrm>
            <a:off x="395288" y="1628775"/>
            <a:ext cx="3240087" cy="958850"/>
          </a:xfrm>
          <a:prstGeom prst="rect">
            <a:avLst/>
          </a:prstGeom>
          <a:solidFill>
            <a:srgbClr val="FFFF66"/>
          </a:solidFill>
          <a:ln w="12700">
            <a:solidFill>
              <a:schemeClr val="tx1"/>
            </a:solidFill>
            <a:miter lim="800000"/>
            <a:headEnd/>
            <a:tailEnd/>
          </a:ln>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zh-CN" altLang="en-US" sz="2800" b="1">
                <a:solidFill>
                  <a:srgbClr val="333399"/>
                </a:solidFill>
                <a:ea typeface="华文楷体" charset="-122"/>
              </a:rPr>
              <a:t>执行   </a:t>
            </a:r>
            <a:r>
              <a:rPr lang="en-US" altLang="zh-CN" b="1">
                <a:solidFill>
                  <a:srgbClr val="333399"/>
                </a:solidFill>
                <a:ea typeface="华文楷体" charset="-122"/>
              </a:rPr>
              <a:t>C ← A+ </a:t>
            </a:r>
            <a:r>
              <a:rPr lang="zh-CN" altLang="en-US" b="1">
                <a:solidFill>
                  <a:srgbClr val="333399"/>
                </a:solidFill>
                <a:ea typeface="华文楷体" charset="-122"/>
              </a:rPr>
              <a:t>扩展</a:t>
            </a:r>
            <a:r>
              <a:rPr lang="en-US" altLang="zh-CN" b="1">
                <a:solidFill>
                  <a:srgbClr val="333399"/>
                </a:solidFill>
                <a:ea typeface="华文楷体" charset="-122"/>
              </a:rPr>
              <a:t>imm</a:t>
            </a:r>
            <a:r>
              <a:rPr lang="en-US" altLang="zh-CN" b="1">
                <a:ea typeface="华文楷体" charset="-122"/>
              </a:rPr>
              <a:t>  </a:t>
            </a:r>
          </a:p>
          <a:p>
            <a:pPr eaLnBrk="1" hangingPunct="1"/>
            <a:r>
              <a:rPr lang="zh-CN" altLang="en-US" sz="2800" b="1">
                <a:solidFill>
                  <a:srgbClr val="333399"/>
                </a:solidFill>
                <a:ea typeface="华文楷体" charset="-122"/>
              </a:rPr>
              <a:t>周期</a:t>
            </a:r>
            <a:r>
              <a:rPr lang="zh-CN" altLang="en-US" b="1">
                <a:ea typeface="华文楷体" charset="-122"/>
              </a:rPr>
              <a:t>：</a:t>
            </a:r>
          </a:p>
        </p:txBody>
      </p:sp>
      <p:sp>
        <p:nvSpPr>
          <p:cNvPr id="140305" name="Text Box 17"/>
          <p:cNvSpPr txBox="1">
            <a:spLocks noChangeArrowheads="1"/>
          </p:cNvSpPr>
          <p:nvPr/>
        </p:nvSpPr>
        <p:spPr bwMode="auto">
          <a:xfrm>
            <a:off x="3635375" y="1628775"/>
            <a:ext cx="3168650" cy="958850"/>
          </a:xfrm>
          <a:prstGeom prst="rect">
            <a:avLst/>
          </a:prstGeom>
          <a:solidFill>
            <a:srgbClr val="FFFF66"/>
          </a:solidFill>
          <a:ln w="12700">
            <a:solidFill>
              <a:schemeClr val="tx1"/>
            </a:solidFill>
            <a:miter lim="800000"/>
            <a:headEnd/>
            <a:tailEnd/>
          </a:ln>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zh-CN" altLang="en-US" sz="2800" b="1">
                <a:solidFill>
                  <a:schemeClr val="tx2"/>
                </a:solidFill>
                <a:ea typeface="华文楷体" charset="-122"/>
              </a:rPr>
              <a:t>内存   </a:t>
            </a:r>
            <a:r>
              <a:rPr lang="en-US" altLang="zh-CN" b="1">
                <a:solidFill>
                  <a:schemeClr val="tx2"/>
                </a:solidFill>
                <a:ea typeface="华文楷体" charset="-122"/>
              </a:rPr>
              <a:t>DR←MEM[C] </a:t>
            </a:r>
          </a:p>
          <a:p>
            <a:pPr eaLnBrk="1" hangingPunct="1"/>
            <a:r>
              <a:rPr lang="zh-CN" altLang="en-US" sz="2800" b="1">
                <a:solidFill>
                  <a:schemeClr val="tx2"/>
                </a:solidFill>
                <a:ea typeface="华文楷体" charset="-122"/>
              </a:rPr>
              <a:t>周期</a:t>
            </a:r>
            <a:r>
              <a:rPr lang="zh-CN" altLang="en-US" b="1">
                <a:solidFill>
                  <a:schemeClr val="tx2"/>
                </a:solidFill>
                <a:ea typeface="华文楷体" charset="-122"/>
              </a:rPr>
              <a:t>：</a:t>
            </a:r>
          </a:p>
        </p:txBody>
      </p:sp>
      <p:sp>
        <p:nvSpPr>
          <p:cNvPr id="140306" name="Freeform 18"/>
          <p:cNvSpPr>
            <a:spLocks/>
          </p:cNvSpPr>
          <p:nvPr/>
        </p:nvSpPr>
        <p:spPr bwMode="auto">
          <a:xfrm>
            <a:off x="395288" y="1700213"/>
            <a:ext cx="8424862" cy="3529012"/>
          </a:xfrm>
          <a:custGeom>
            <a:avLst/>
            <a:gdLst>
              <a:gd name="T0" fmla="*/ 2147483647 w 5307"/>
              <a:gd name="T1" fmla="*/ 2147483647 h 2223"/>
              <a:gd name="T2" fmla="*/ 2147483647 w 5307"/>
              <a:gd name="T3" fmla="*/ 2147483647 h 2223"/>
              <a:gd name="T4" fmla="*/ 2147483647 w 5307"/>
              <a:gd name="T5" fmla="*/ 2147483647 h 2223"/>
              <a:gd name="T6" fmla="*/ 2147483647 w 5307"/>
              <a:gd name="T7" fmla="*/ 2147483647 h 2223"/>
              <a:gd name="T8" fmla="*/ 2147483647 w 5307"/>
              <a:gd name="T9" fmla="*/ 0 h 2223"/>
              <a:gd name="T10" fmla="*/ 0 w 5307"/>
              <a:gd name="T11" fmla="*/ 0 h 2223"/>
              <a:gd name="T12" fmla="*/ 0 w 5307"/>
              <a:gd name="T13" fmla="*/ 2147483647 h 2223"/>
              <a:gd name="T14" fmla="*/ 2147483647 w 5307"/>
              <a:gd name="T15" fmla="*/ 2147483647 h 2223"/>
              <a:gd name="T16" fmla="*/ 0 60000 65536"/>
              <a:gd name="T17" fmla="*/ 0 60000 65536"/>
              <a:gd name="T18" fmla="*/ 0 60000 65536"/>
              <a:gd name="T19" fmla="*/ 0 60000 65536"/>
              <a:gd name="T20" fmla="*/ 0 60000 65536"/>
              <a:gd name="T21" fmla="*/ 0 60000 65536"/>
              <a:gd name="T22" fmla="*/ 0 60000 65536"/>
              <a:gd name="T23" fmla="*/ 0 60000 65536"/>
              <a:gd name="T24" fmla="*/ 0 w 5307"/>
              <a:gd name="T25" fmla="*/ 0 h 2223"/>
              <a:gd name="T26" fmla="*/ 5307 w 5307"/>
              <a:gd name="T27" fmla="*/ 2223 h 22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307" h="2223">
                <a:moveTo>
                  <a:pt x="4218" y="1996"/>
                </a:moveTo>
                <a:lnTo>
                  <a:pt x="4535" y="1996"/>
                </a:lnTo>
                <a:lnTo>
                  <a:pt x="4535" y="1180"/>
                </a:lnTo>
                <a:lnTo>
                  <a:pt x="5307" y="1180"/>
                </a:lnTo>
                <a:lnTo>
                  <a:pt x="5307" y="0"/>
                </a:lnTo>
                <a:lnTo>
                  <a:pt x="0" y="0"/>
                </a:lnTo>
                <a:lnTo>
                  <a:pt x="0" y="2223"/>
                </a:lnTo>
                <a:lnTo>
                  <a:pt x="90" y="2223"/>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40307" name="Line 19"/>
          <p:cNvSpPr>
            <a:spLocks noChangeShapeType="1"/>
          </p:cNvSpPr>
          <p:nvPr/>
        </p:nvSpPr>
        <p:spPr bwMode="auto">
          <a:xfrm>
            <a:off x="5580063" y="4076700"/>
            <a:ext cx="1008062" cy="0"/>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08" name="Text Box 20"/>
          <p:cNvSpPr txBox="1">
            <a:spLocks noChangeArrowheads="1"/>
          </p:cNvSpPr>
          <p:nvPr/>
        </p:nvSpPr>
        <p:spPr bwMode="auto">
          <a:xfrm>
            <a:off x="393700" y="2565400"/>
            <a:ext cx="3214688" cy="954088"/>
          </a:xfrm>
          <a:prstGeom prst="rect">
            <a:avLst/>
          </a:prstGeom>
          <a:solidFill>
            <a:srgbClr val="FFFF66"/>
          </a:solidFill>
          <a:ln w="12700">
            <a:solidFill>
              <a:schemeClr val="tx1"/>
            </a:solidFill>
            <a:miter lim="800000"/>
            <a:headEnd/>
            <a:tailEnd/>
          </a:ln>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zh-CN" altLang="en-US" sz="2800" b="1">
                <a:solidFill>
                  <a:schemeClr val="tx2"/>
                </a:solidFill>
                <a:ea typeface="华文楷体" charset="-122"/>
              </a:rPr>
              <a:t>写回   </a:t>
            </a:r>
            <a:r>
              <a:rPr lang="zh-CN" altLang="en-US" b="1">
                <a:solidFill>
                  <a:srgbClr val="333399"/>
                </a:solidFill>
                <a:ea typeface="华文楷体" charset="-122"/>
              </a:rPr>
              <a:t>寄存器堆</a:t>
            </a:r>
            <a:r>
              <a:rPr lang="en-US" altLang="zh-CN" b="1">
                <a:solidFill>
                  <a:srgbClr val="333399"/>
                </a:solidFill>
                <a:ea typeface="华文楷体" charset="-122"/>
              </a:rPr>
              <a:t>[rt]←DR</a:t>
            </a:r>
            <a:r>
              <a:rPr lang="en-US" altLang="zh-CN" b="1">
                <a:solidFill>
                  <a:schemeClr val="tx2"/>
                </a:solidFill>
                <a:ea typeface="华文楷体" charset="-122"/>
              </a:rPr>
              <a:t>    </a:t>
            </a:r>
          </a:p>
          <a:p>
            <a:pPr eaLnBrk="1" hangingPunct="1"/>
            <a:r>
              <a:rPr lang="zh-CN" altLang="en-US" sz="2800" b="1">
                <a:solidFill>
                  <a:schemeClr val="tx2"/>
                </a:solidFill>
                <a:ea typeface="华文楷体" charset="-122"/>
              </a:rPr>
              <a:t>周期：</a:t>
            </a:r>
          </a:p>
        </p:txBody>
      </p:sp>
      <p:sp>
        <p:nvSpPr>
          <p:cNvPr id="140309" name="Freeform 21"/>
          <p:cNvSpPr>
            <a:spLocks/>
          </p:cNvSpPr>
          <p:nvPr/>
        </p:nvSpPr>
        <p:spPr bwMode="auto">
          <a:xfrm>
            <a:off x="3924300" y="5157788"/>
            <a:ext cx="2663825" cy="647700"/>
          </a:xfrm>
          <a:custGeom>
            <a:avLst/>
            <a:gdLst>
              <a:gd name="T0" fmla="*/ 0 w 1678"/>
              <a:gd name="T1" fmla="*/ 2147483647 h 408"/>
              <a:gd name="T2" fmla="*/ 2147483647 w 1678"/>
              <a:gd name="T3" fmla="*/ 2147483647 h 408"/>
              <a:gd name="T4" fmla="*/ 2147483647 w 1678"/>
              <a:gd name="T5" fmla="*/ 2147483647 h 408"/>
              <a:gd name="T6" fmla="*/ 2147483647 w 1678"/>
              <a:gd name="T7" fmla="*/ 2147483647 h 408"/>
              <a:gd name="T8" fmla="*/ 2147483647 w 1678"/>
              <a:gd name="T9" fmla="*/ 0 h 408"/>
              <a:gd name="T10" fmla="*/ 0 60000 65536"/>
              <a:gd name="T11" fmla="*/ 0 60000 65536"/>
              <a:gd name="T12" fmla="*/ 0 60000 65536"/>
              <a:gd name="T13" fmla="*/ 0 60000 65536"/>
              <a:gd name="T14" fmla="*/ 0 60000 65536"/>
              <a:gd name="T15" fmla="*/ 0 w 1678"/>
              <a:gd name="T16" fmla="*/ 0 h 408"/>
              <a:gd name="T17" fmla="*/ 1678 w 1678"/>
              <a:gd name="T18" fmla="*/ 408 h 408"/>
            </a:gdLst>
            <a:ahLst/>
            <a:cxnLst>
              <a:cxn ang="T10">
                <a:pos x="T0" y="T1"/>
              </a:cxn>
              <a:cxn ang="T11">
                <a:pos x="T2" y="T3"/>
              </a:cxn>
              <a:cxn ang="T12">
                <a:pos x="T4" y="T5"/>
              </a:cxn>
              <a:cxn ang="T13">
                <a:pos x="T6" y="T7"/>
              </a:cxn>
              <a:cxn ang="T14">
                <a:pos x="T8" y="T9"/>
              </a:cxn>
            </a:cxnLst>
            <a:rect l="T15" t="T16" r="T17" b="T18"/>
            <a:pathLst>
              <a:path w="1678" h="408">
                <a:moveTo>
                  <a:pt x="0" y="408"/>
                </a:moveTo>
                <a:lnTo>
                  <a:pt x="635" y="408"/>
                </a:lnTo>
                <a:lnTo>
                  <a:pt x="635" y="272"/>
                </a:lnTo>
                <a:lnTo>
                  <a:pt x="1451" y="272"/>
                </a:lnTo>
                <a:lnTo>
                  <a:pt x="1678" y="0"/>
                </a:lnTo>
              </a:path>
            </a:pathLst>
          </a:custGeom>
          <a:noFill/>
          <a:ln w="28575">
            <a:solidFill>
              <a:srgbClr val="333399"/>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40310" name="Line 22"/>
          <p:cNvSpPr>
            <a:spLocks noChangeShapeType="1"/>
          </p:cNvSpPr>
          <p:nvPr/>
        </p:nvSpPr>
        <p:spPr bwMode="auto">
          <a:xfrm>
            <a:off x="1908175" y="5589588"/>
            <a:ext cx="50323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11" name="Freeform 23"/>
          <p:cNvSpPr>
            <a:spLocks/>
          </p:cNvSpPr>
          <p:nvPr/>
        </p:nvSpPr>
        <p:spPr bwMode="auto">
          <a:xfrm>
            <a:off x="1042988" y="5084763"/>
            <a:ext cx="7200900" cy="1223962"/>
          </a:xfrm>
          <a:custGeom>
            <a:avLst/>
            <a:gdLst>
              <a:gd name="T0" fmla="*/ 2147483647 w 4536"/>
              <a:gd name="T1" fmla="*/ 0 h 771"/>
              <a:gd name="T2" fmla="*/ 2147483647 w 4536"/>
              <a:gd name="T3" fmla="*/ 0 h 771"/>
              <a:gd name="T4" fmla="*/ 2147483647 w 4536"/>
              <a:gd name="T5" fmla="*/ 2147483647 h 771"/>
              <a:gd name="T6" fmla="*/ 0 w 4536"/>
              <a:gd name="T7" fmla="*/ 2147483647 h 771"/>
              <a:gd name="T8" fmla="*/ 0 w 4536"/>
              <a:gd name="T9" fmla="*/ 2147483647 h 771"/>
              <a:gd name="T10" fmla="*/ 2147483647 w 4536"/>
              <a:gd name="T11" fmla="*/ 2147483647 h 771"/>
              <a:gd name="T12" fmla="*/ 0 60000 65536"/>
              <a:gd name="T13" fmla="*/ 0 60000 65536"/>
              <a:gd name="T14" fmla="*/ 0 60000 65536"/>
              <a:gd name="T15" fmla="*/ 0 60000 65536"/>
              <a:gd name="T16" fmla="*/ 0 60000 65536"/>
              <a:gd name="T17" fmla="*/ 0 60000 65536"/>
              <a:gd name="T18" fmla="*/ 0 w 4536"/>
              <a:gd name="T19" fmla="*/ 0 h 771"/>
              <a:gd name="T20" fmla="*/ 4536 w 4536"/>
              <a:gd name="T21" fmla="*/ 771 h 771"/>
            </a:gdLst>
            <a:ahLst/>
            <a:cxnLst>
              <a:cxn ang="T12">
                <a:pos x="T0" y="T1"/>
              </a:cxn>
              <a:cxn ang="T13">
                <a:pos x="T2" y="T3"/>
              </a:cxn>
              <a:cxn ang="T14">
                <a:pos x="T4" y="T5"/>
              </a:cxn>
              <a:cxn ang="T15">
                <a:pos x="T6" y="T7"/>
              </a:cxn>
              <a:cxn ang="T16">
                <a:pos x="T8" y="T9"/>
              </a:cxn>
              <a:cxn ang="T17">
                <a:pos x="T10" y="T11"/>
              </a:cxn>
            </a:cxnLst>
            <a:rect l="T18" t="T19" r="T20" b="T21"/>
            <a:pathLst>
              <a:path w="4536" h="771">
                <a:moveTo>
                  <a:pt x="4400" y="0"/>
                </a:moveTo>
                <a:lnTo>
                  <a:pt x="4536" y="0"/>
                </a:lnTo>
                <a:lnTo>
                  <a:pt x="4536" y="771"/>
                </a:lnTo>
                <a:lnTo>
                  <a:pt x="0" y="771"/>
                </a:lnTo>
                <a:lnTo>
                  <a:pt x="0" y="363"/>
                </a:lnTo>
                <a:lnTo>
                  <a:pt x="273" y="272"/>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40312" name="Freeform 24"/>
          <p:cNvSpPr>
            <a:spLocks/>
          </p:cNvSpPr>
          <p:nvPr/>
        </p:nvSpPr>
        <p:spPr bwMode="auto">
          <a:xfrm>
            <a:off x="3203575" y="4724400"/>
            <a:ext cx="1152525" cy="288925"/>
          </a:xfrm>
          <a:custGeom>
            <a:avLst/>
            <a:gdLst>
              <a:gd name="T0" fmla="*/ 0 w 726"/>
              <a:gd name="T1" fmla="*/ 0 h 182"/>
              <a:gd name="T2" fmla="*/ 2147483647 w 726"/>
              <a:gd name="T3" fmla="*/ 0 h 182"/>
              <a:gd name="T4" fmla="*/ 2147483647 w 726"/>
              <a:gd name="T5" fmla="*/ 2147483647 h 182"/>
              <a:gd name="T6" fmla="*/ 0 60000 65536"/>
              <a:gd name="T7" fmla="*/ 0 60000 65536"/>
              <a:gd name="T8" fmla="*/ 0 60000 65536"/>
              <a:gd name="T9" fmla="*/ 0 w 726"/>
              <a:gd name="T10" fmla="*/ 0 h 182"/>
              <a:gd name="T11" fmla="*/ 726 w 726"/>
              <a:gd name="T12" fmla="*/ 182 h 182"/>
            </a:gdLst>
            <a:ahLst/>
            <a:cxnLst>
              <a:cxn ang="T6">
                <a:pos x="T0" y="T1"/>
              </a:cxn>
              <a:cxn ang="T7">
                <a:pos x="T2" y="T3"/>
              </a:cxn>
              <a:cxn ang="T8">
                <a:pos x="T4" y="T5"/>
              </a:cxn>
            </a:cxnLst>
            <a:rect l="T9" t="T10" r="T11" b="T12"/>
            <a:pathLst>
              <a:path w="726" h="182">
                <a:moveTo>
                  <a:pt x="0" y="0"/>
                </a:moveTo>
                <a:lnTo>
                  <a:pt x="408" y="0"/>
                </a:lnTo>
                <a:lnTo>
                  <a:pt x="726" y="182"/>
                </a:lnTo>
              </a:path>
            </a:pathLst>
          </a:custGeom>
          <a:noFill/>
          <a:ln w="28575">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40313" name="Freeform 25"/>
          <p:cNvSpPr>
            <a:spLocks/>
          </p:cNvSpPr>
          <p:nvPr/>
        </p:nvSpPr>
        <p:spPr bwMode="auto">
          <a:xfrm>
            <a:off x="2627313" y="5300663"/>
            <a:ext cx="1873250" cy="215900"/>
          </a:xfrm>
          <a:custGeom>
            <a:avLst/>
            <a:gdLst>
              <a:gd name="T0" fmla="*/ 0 w 1180"/>
              <a:gd name="T1" fmla="*/ 0 h 136"/>
              <a:gd name="T2" fmla="*/ 2147483647 w 1180"/>
              <a:gd name="T3" fmla="*/ 0 h 136"/>
              <a:gd name="T4" fmla="*/ 2147483647 w 1180"/>
              <a:gd name="T5" fmla="*/ 2147483647 h 136"/>
              <a:gd name="T6" fmla="*/ 2147483647 w 1180"/>
              <a:gd name="T7" fmla="*/ 2147483647 h 136"/>
              <a:gd name="T8" fmla="*/ 2147483647 w 1180"/>
              <a:gd name="T9" fmla="*/ 2147483647 h 136"/>
              <a:gd name="T10" fmla="*/ 0 60000 65536"/>
              <a:gd name="T11" fmla="*/ 0 60000 65536"/>
              <a:gd name="T12" fmla="*/ 0 60000 65536"/>
              <a:gd name="T13" fmla="*/ 0 60000 65536"/>
              <a:gd name="T14" fmla="*/ 0 60000 65536"/>
              <a:gd name="T15" fmla="*/ 0 w 1180"/>
              <a:gd name="T16" fmla="*/ 0 h 136"/>
              <a:gd name="T17" fmla="*/ 1180 w 1180"/>
              <a:gd name="T18" fmla="*/ 136 h 136"/>
            </a:gdLst>
            <a:ahLst/>
            <a:cxnLst>
              <a:cxn ang="T10">
                <a:pos x="T0" y="T1"/>
              </a:cxn>
              <a:cxn ang="T11">
                <a:pos x="T2" y="T3"/>
              </a:cxn>
              <a:cxn ang="T12">
                <a:pos x="T4" y="T5"/>
              </a:cxn>
              <a:cxn ang="T13">
                <a:pos x="T6" y="T7"/>
              </a:cxn>
              <a:cxn ang="T14">
                <a:pos x="T8" y="T9"/>
              </a:cxn>
            </a:cxnLst>
            <a:rect l="T15" t="T16" r="T17" b="T18"/>
            <a:pathLst>
              <a:path w="1180" h="136">
                <a:moveTo>
                  <a:pt x="0" y="0"/>
                </a:moveTo>
                <a:lnTo>
                  <a:pt x="454" y="0"/>
                </a:lnTo>
                <a:lnTo>
                  <a:pt x="454" y="136"/>
                </a:lnTo>
                <a:lnTo>
                  <a:pt x="1180" y="136"/>
                </a:lnTo>
                <a:lnTo>
                  <a:pt x="1180" y="46"/>
                </a:lnTo>
              </a:path>
            </a:pathLst>
          </a:custGeom>
          <a:noFill/>
          <a:ln w="28575">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Tree>
    <p:extLst>
      <p:ext uri="{BB962C8B-B14F-4D97-AF65-F5344CB8AC3E}">
        <p14:creationId xmlns:p14="http://schemas.microsoft.com/office/powerpoint/2010/main" val="2441936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297"/>
                                        </p:tgtEl>
                                        <p:attrNameLst>
                                          <p:attrName>style.visibility</p:attrName>
                                        </p:attrNameLst>
                                      </p:cBhvr>
                                      <p:to>
                                        <p:strVal val="visible"/>
                                      </p:to>
                                    </p:set>
                                    <p:animEffect transition="in" filter="wipe(left)">
                                      <p:cBhvr>
                                        <p:cTn id="7" dur="500"/>
                                        <p:tgtEl>
                                          <p:spTgt spid="1402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293"/>
                                        </p:tgtEl>
                                        <p:attrNameLst>
                                          <p:attrName>style.visibility</p:attrName>
                                        </p:attrNameLst>
                                      </p:cBhvr>
                                      <p:to>
                                        <p:strVal val="visible"/>
                                      </p:to>
                                    </p:set>
                                    <p:animEffect transition="in" filter="wipe(left)">
                                      <p:cBhvr>
                                        <p:cTn id="12" dur="500"/>
                                        <p:tgtEl>
                                          <p:spTgt spid="14029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40294"/>
                                        </p:tgtEl>
                                        <p:attrNameLst>
                                          <p:attrName>style.visibility</p:attrName>
                                        </p:attrNameLst>
                                      </p:cBhvr>
                                      <p:to>
                                        <p:strVal val="visible"/>
                                      </p:to>
                                    </p:set>
                                    <p:animEffect transition="in" filter="wipe(left)">
                                      <p:cBhvr>
                                        <p:cTn id="15" dur="500"/>
                                        <p:tgtEl>
                                          <p:spTgt spid="14029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0298"/>
                                        </p:tgtEl>
                                        <p:attrNameLst>
                                          <p:attrName>style.visibility</p:attrName>
                                        </p:attrNameLst>
                                      </p:cBhvr>
                                      <p:to>
                                        <p:strVal val="visible"/>
                                      </p:to>
                                    </p:set>
                                    <p:animEffect transition="in" filter="wipe(left)">
                                      <p:cBhvr>
                                        <p:cTn id="20" dur="500"/>
                                        <p:tgtEl>
                                          <p:spTgt spid="14029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0295"/>
                                        </p:tgtEl>
                                        <p:attrNameLst>
                                          <p:attrName>style.visibility</p:attrName>
                                        </p:attrNameLst>
                                      </p:cBhvr>
                                      <p:to>
                                        <p:strVal val="visible"/>
                                      </p:to>
                                    </p:set>
                                    <p:animEffect transition="in" filter="wipe(left)">
                                      <p:cBhvr>
                                        <p:cTn id="25" dur="500"/>
                                        <p:tgtEl>
                                          <p:spTgt spid="14029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40296"/>
                                        </p:tgtEl>
                                        <p:attrNameLst>
                                          <p:attrName>style.visibility</p:attrName>
                                        </p:attrNameLst>
                                      </p:cBhvr>
                                      <p:to>
                                        <p:strVal val="visible"/>
                                      </p:to>
                                    </p:set>
                                    <p:animEffect transition="in" filter="wipe(left)">
                                      <p:cBhvr>
                                        <p:cTn id="28" dur="500"/>
                                        <p:tgtEl>
                                          <p:spTgt spid="14029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140306"/>
                                        </p:tgtEl>
                                        <p:attrNameLst>
                                          <p:attrName>style.visibility</p:attrName>
                                        </p:attrNameLst>
                                      </p:cBhvr>
                                      <p:to>
                                        <p:strVal val="visible"/>
                                      </p:to>
                                    </p:set>
                                    <p:animEffect transition="in" filter="wipe(right)">
                                      <p:cBhvr>
                                        <p:cTn id="33" dur="500"/>
                                        <p:tgtEl>
                                          <p:spTgt spid="14030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40292">
                                            <p:txEl>
                                              <p:pRg st="0" end="0"/>
                                            </p:txEl>
                                          </p:spTgt>
                                        </p:tgtEl>
                                        <p:attrNameLst>
                                          <p:attrName>style.visibility</p:attrName>
                                        </p:attrNameLst>
                                      </p:cBhvr>
                                      <p:to>
                                        <p:strVal val="visible"/>
                                      </p:to>
                                    </p:set>
                                    <p:animEffect transition="in" filter="wipe(left)">
                                      <p:cBhvr>
                                        <p:cTn id="38" dur="500"/>
                                        <p:tgtEl>
                                          <p:spTgt spid="140292">
                                            <p:txEl>
                                              <p:pRg st="0" end="0"/>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40292">
                                            <p:bg/>
                                          </p:spTgt>
                                        </p:tgtEl>
                                        <p:attrNameLst>
                                          <p:attrName>style.visibility</p:attrName>
                                        </p:attrNameLst>
                                      </p:cBhvr>
                                      <p:to>
                                        <p:strVal val="visible"/>
                                      </p:to>
                                    </p:set>
                                    <p:animEffect transition="in" filter="wipe(left)">
                                      <p:cBhvr>
                                        <p:cTn id="41" dur="500"/>
                                        <p:tgtEl>
                                          <p:spTgt spid="140292">
                                            <p:bg/>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40292">
                                            <p:txEl>
                                              <p:pRg st="0" end="0"/>
                                            </p:txEl>
                                          </p:spTgt>
                                        </p:tgtEl>
                                        <p:attrNameLst>
                                          <p:attrName>style.visibility</p:attrName>
                                        </p:attrNameLst>
                                      </p:cBhvr>
                                      <p:to>
                                        <p:strVal val="visible"/>
                                      </p:to>
                                    </p:set>
                                    <p:animEffect transition="in" filter="wipe(left)">
                                      <p:cBhvr>
                                        <p:cTn id="44" dur="500"/>
                                        <p:tgtEl>
                                          <p:spTgt spid="140292">
                                            <p:txEl>
                                              <p:pRg st="0" end="0"/>
                                            </p:txEl>
                                          </p:spTgt>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40292">
                                            <p:txEl>
                                              <p:pRg st="1" end="1"/>
                                            </p:txEl>
                                          </p:spTgt>
                                        </p:tgtEl>
                                        <p:attrNameLst>
                                          <p:attrName>style.visibility</p:attrName>
                                        </p:attrNameLst>
                                      </p:cBhvr>
                                      <p:to>
                                        <p:strVal val="visible"/>
                                      </p:to>
                                    </p:set>
                                    <p:animEffect transition="in" filter="wipe(left)">
                                      <p:cBhvr>
                                        <p:cTn id="47" dur="500"/>
                                        <p:tgtEl>
                                          <p:spTgt spid="140292">
                                            <p:txEl>
                                              <p:pRg st="1" end="1"/>
                                            </p:txEl>
                                          </p:spTgt>
                                        </p:tgtEl>
                                      </p:cBhvr>
                                    </p:animEffect>
                                  </p:childTnLst>
                                </p:cTn>
                              </p:par>
                              <p:par>
                                <p:cTn id="48" presetID="1" presetClass="exit" presetSubtype="0" fill="hold" grpId="1" nodeType="withEffect">
                                  <p:stCondLst>
                                    <p:cond delay="0"/>
                                  </p:stCondLst>
                                  <p:childTnLst>
                                    <p:set>
                                      <p:cBhvr>
                                        <p:cTn id="49" dur="1" fill="hold">
                                          <p:stCondLst>
                                            <p:cond delay="0"/>
                                          </p:stCondLst>
                                        </p:cTn>
                                        <p:tgtEl>
                                          <p:spTgt spid="140306"/>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40295"/>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40296"/>
                                        </p:tgtEl>
                                        <p:attrNameLst>
                                          <p:attrName>style.visibility</p:attrName>
                                        </p:attrNameLst>
                                      </p:cBhvr>
                                      <p:to>
                                        <p:strVal val="hidden"/>
                                      </p:to>
                                    </p:set>
                                  </p:childTnLst>
                                </p:cTn>
                              </p:par>
                              <p:par>
                                <p:cTn id="54" presetID="22" presetClass="entr" presetSubtype="8" fill="hold" nodeType="withEffect">
                                  <p:stCondLst>
                                    <p:cond delay="0"/>
                                  </p:stCondLst>
                                  <p:childTnLst>
                                    <p:set>
                                      <p:cBhvr>
                                        <p:cTn id="55" dur="1" fill="hold">
                                          <p:stCondLst>
                                            <p:cond delay="0"/>
                                          </p:stCondLst>
                                        </p:cTn>
                                        <p:tgtEl>
                                          <p:spTgt spid="140292">
                                            <p:txEl>
                                              <p:pRg st="1" end="1"/>
                                            </p:txEl>
                                          </p:spTgt>
                                        </p:tgtEl>
                                        <p:attrNameLst>
                                          <p:attrName>style.visibility</p:attrName>
                                        </p:attrNameLst>
                                      </p:cBhvr>
                                      <p:to>
                                        <p:strVal val="visible"/>
                                      </p:to>
                                    </p:set>
                                    <p:animEffect transition="in" filter="wipe(left)">
                                      <p:cBhvr>
                                        <p:cTn id="56" dur="500"/>
                                        <p:tgtEl>
                                          <p:spTgt spid="140292">
                                            <p:txEl>
                                              <p:pRg st="1" end="1"/>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40299"/>
                                        </p:tgtEl>
                                        <p:attrNameLst>
                                          <p:attrName>style.visibility</p:attrName>
                                        </p:attrNameLst>
                                      </p:cBhvr>
                                      <p:to>
                                        <p:strVal val="visible"/>
                                      </p:to>
                                    </p:set>
                                    <p:animEffect transition="in" filter="wipe(left)">
                                      <p:cBhvr>
                                        <p:cTn id="61" dur="500"/>
                                        <p:tgtEl>
                                          <p:spTgt spid="14029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40301"/>
                                        </p:tgtEl>
                                        <p:attrNameLst>
                                          <p:attrName>style.visibility</p:attrName>
                                        </p:attrNameLst>
                                      </p:cBhvr>
                                      <p:to>
                                        <p:strVal val="visible"/>
                                      </p:to>
                                    </p:set>
                                    <p:animEffect transition="in" filter="wipe(left)">
                                      <p:cBhvr>
                                        <p:cTn id="64" dur="500"/>
                                        <p:tgtEl>
                                          <p:spTgt spid="140301"/>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40300"/>
                                        </p:tgtEl>
                                        <p:attrNameLst>
                                          <p:attrName>style.visibility</p:attrName>
                                        </p:attrNameLst>
                                      </p:cBhvr>
                                      <p:to>
                                        <p:strVal val="visible"/>
                                      </p:to>
                                    </p:set>
                                    <p:animEffect transition="in" filter="wipe(left)">
                                      <p:cBhvr>
                                        <p:cTn id="67" dur="500"/>
                                        <p:tgtEl>
                                          <p:spTgt spid="140300"/>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40302"/>
                                        </p:tgtEl>
                                        <p:attrNameLst>
                                          <p:attrName>style.visibility</p:attrName>
                                        </p:attrNameLst>
                                      </p:cBhvr>
                                      <p:to>
                                        <p:strVal val="visible"/>
                                      </p:to>
                                    </p:set>
                                    <p:animEffect transition="in" filter="wipe(left)">
                                      <p:cBhvr>
                                        <p:cTn id="70" dur="500"/>
                                        <p:tgtEl>
                                          <p:spTgt spid="140302"/>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40304"/>
                                        </p:tgtEl>
                                        <p:attrNameLst>
                                          <p:attrName>style.visibility</p:attrName>
                                        </p:attrNameLst>
                                      </p:cBhvr>
                                      <p:to>
                                        <p:strVal val="visible"/>
                                      </p:to>
                                    </p:set>
                                    <p:animEffect transition="in" filter="wipe(left)">
                                      <p:cBhvr>
                                        <p:cTn id="75" dur="500"/>
                                        <p:tgtEl>
                                          <p:spTgt spid="140304"/>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40307"/>
                                        </p:tgtEl>
                                        <p:attrNameLst>
                                          <p:attrName>style.visibility</p:attrName>
                                        </p:attrNameLst>
                                      </p:cBhvr>
                                      <p:to>
                                        <p:strVal val="visible"/>
                                      </p:to>
                                    </p:set>
                                    <p:animEffect transition="in" filter="wipe(left)">
                                      <p:cBhvr>
                                        <p:cTn id="80" dur="500"/>
                                        <p:tgtEl>
                                          <p:spTgt spid="140307"/>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140309"/>
                                        </p:tgtEl>
                                        <p:attrNameLst>
                                          <p:attrName>style.visibility</p:attrName>
                                        </p:attrNameLst>
                                      </p:cBhvr>
                                      <p:to>
                                        <p:strVal val="visible"/>
                                      </p:to>
                                    </p:set>
                                    <p:animEffect transition="in" filter="wipe(left)">
                                      <p:cBhvr>
                                        <p:cTn id="83" dur="500"/>
                                        <p:tgtEl>
                                          <p:spTgt spid="140309"/>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140303"/>
                                        </p:tgtEl>
                                        <p:attrNameLst>
                                          <p:attrName>style.visibility</p:attrName>
                                        </p:attrNameLst>
                                      </p:cBhvr>
                                      <p:to>
                                        <p:strVal val="visible"/>
                                      </p:to>
                                    </p:set>
                                    <p:animEffect transition="in" filter="wipe(left)">
                                      <p:cBhvr>
                                        <p:cTn id="86" dur="500"/>
                                        <p:tgtEl>
                                          <p:spTgt spid="140303"/>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40305"/>
                                        </p:tgtEl>
                                        <p:attrNameLst>
                                          <p:attrName>style.visibility</p:attrName>
                                        </p:attrNameLst>
                                      </p:cBhvr>
                                      <p:to>
                                        <p:strVal val="visible"/>
                                      </p:to>
                                    </p:set>
                                    <p:animEffect transition="in" filter="wipe(left)">
                                      <p:cBhvr>
                                        <p:cTn id="91" dur="500"/>
                                        <p:tgtEl>
                                          <p:spTgt spid="140305"/>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40310"/>
                                        </p:tgtEl>
                                        <p:attrNameLst>
                                          <p:attrName>style.visibility</p:attrName>
                                        </p:attrNameLst>
                                      </p:cBhvr>
                                      <p:to>
                                        <p:strVal val="visible"/>
                                      </p:to>
                                    </p:set>
                                    <p:animEffect transition="in" filter="wipe(left)">
                                      <p:cBhvr>
                                        <p:cTn id="96" dur="500"/>
                                        <p:tgtEl>
                                          <p:spTgt spid="140310"/>
                                        </p:tgtEl>
                                      </p:cBhvr>
                                    </p:animEffect>
                                  </p:childTnLst>
                                </p:cTn>
                              </p:par>
                              <p:par>
                                <p:cTn id="97" presetID="22" presetClass="entr" presetSubtype="2" fill="hold" grpId="0" nodeType="withEffect">
                                  <p:stCondLst>
                                    <p:cond delay="0"/>
                                  </p:stCondLst>
                                  <p:childTnLst>
                                    <p:set>
                                      <p:cBhvr>
                                        <p:cTn id="98" dur="1" fill="hold">
                                          <p:stCondLst>
                                            <p:cond delay="0"/>
                                          </p:stCondLst>
                                        </p:cTn>
                                        <p:tgtEl>
                                          <p:spTgt spid="140311"/>
                                        </p:tgtEl>
                                        <p:attrNameLst>
                                          <p:attrName>style.visibility</p:attrName>
                                        </p:attrNameLst>
                                      </p:cBhvr>
                                      <p:to>
                                        <p:strVal val="visible"/>
                                      </p:to>
                                    </p:set>
                                    <p:animEffect transition="in" filter="wipe(right)">
                                      <p:cBhvr>
                                        <p:cTn id="99" dur="500"/>
                                        <p:tgtEl>
                                          <p:spTgt spid="140311"/>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40308"/>
                                        </p:tgtEl>
                                        <p:attrNameLst>
                                          <p:attrName>style.visibility</p:attrName>
                                        </p:attrNameLst>
                                      </p:cBhvr>
                                      <p:to>
                                        <p:strVal val="visible"/>
                                      </p:to>
                                    </p:set>
                                    <p:animEffect transition="in" filter="wipe(left)">
                                      <p:cBhvr>
                                        <p:cTn id="104" dur="500"/>
                                        <p:tgtEl>
                                          <p:spTgt spid="140308"/>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40312"/>
                                        </p:tgtEl>
                                        <p:attrNameLst>
                                          <p:attrName>style.visibility</p:attrName>
                                        </p:attrNameLst>
                                      </p:cBhvr>
                                      <p:to>
                                        <p:strVal val="visible"/>
                                      </p:to>
                                    </p:set>
                                    <p:animEffect transition="in" filter="wipe(left)">
                                      <p:cBhvr>
                                        <p:cTn id="109" dur="500"/>
                                        <p:tgtEl>
                                          <p:spTgt spid="140312"/>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140313"/>
                                        </p:tgtEl>
                                        <p:attrNameLst>
                                          <p:attrName>style.visibility</p:attrName>
                                        </p:attrNameLst>
                                      </p:cBhvr>
                                      <p:to>
                                        <p:strVal val="visible"/>
                                      </p:to>
                                    </p:set>
                                    <p:animEffect transition="in" filter="wipe(left)">
                                      <p:cBhvr>
                                        <p:cTn id="112" dur="500"/>
                                        <p:tgtEl>
                                          <p:spTgt spid="140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2" grpId="0" build="allAtOnce" animBg="1"/>
      <p:bldP spid="140293" grpId="0" animBg="1"/>
      <p:bldP spid="140294" grpId="0" animBg="1"/>
      <p:bldP spid="140295" grpId="0" animBg="1"/>
      <p:bldP spid="140295" grpId="1" animBg="1"/>
      <p:bldP spid="140296" grpId="0" animBg="1"/>
      <p:bldP spid="140296" grpId="1" animBg="1"/>
      <p:bldP spid="140297" grpId="0" animBg="1"/>
      <p:bldP spid="140298" grpId="0"/>
      <p:bldP spid="140299" grpId="0" animBg="1"/>
      <p:bldP spid="140300" grpId="0" animBg="1"/>
      <p:bldP spid="140301" grpId="0" animBg="1"/>
      <p:bldP spid="140302" grpId="0" animBg="1"/>
      <p:bldP spid="140303" grpId="0" animBg="1"/>
      <p:bldP spid="140304" grpId="0" animBg="1"/>
      <p:bldP spid="140305" grpId="0" animBg="1"/>
      <p:bldP spid="140306" grpId="0" animBg="1"/>
      <p:bldP spid="140306" grpId="1" animBg="1"/>
      <p:bldP spid="140307" grpId="0" animBg="1"/>
      <p:bldP spid="140308" grpId="0" animBg="1"/>
      <p:bldP spid="140309" grpId="0" animBg="1"/>
      <p:bldP spid="140310" grpId="0" animBg="1"/>
      <p:bldP spid="140311" grpId="0" animBg="1"/>
      <p:bldP spid="140312" grpId="0" animBg="1"/>
      <p:bldP spid="1403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Grp="1" noChangeAspect="1"/>
          </p:cNvGraphicFramePr>
          <p:nvPr>
            <p:ph idx="1"/>
          </p:nvPr>
        </p:nvGraphicFramePr>
        <p:xfrm>
          <a:off x="250825" y="1628775"/>
          <a:ext cx="8713788" cy="4767263"/>
        </p:xfrm>
        <a:graphic>
          <a:graphicData uri="http://schemas.openxmlformats.org/presentationml/2006/ole">
            <mc:AlternateContent xmlns:mc="http://schemas.openxmlformats.org/markup-compatibility/2006">
              <mc:Choice xmlns:v="urn:schemas-microsoft-com:vml" Requires="v">
                <p:oleObj spid="_x0000_s13333" name="Visio" r:id="rId3" imgW="9301582" imgH="5088026" progId="">
                  <p:embed/>
                </p:oleObj>
              </mc:Choice>
              <mc:Fallback>
                <p:oleObj name="Visio" r:id="rId3" imgW="9301582" imgH="508802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628775"/>
                        <a:ext cx="8713788" cy="4767263"/>
                      </a:xfrm>
                      <a:prstGeom prst="rect">
                        <a:avLst/>
                      </a:prstGeom>
                    </p:spPr>
                  </p:pic>
                </p:oleObj>
              </mc:Fallback>
            </mc:AlternateContent>
          </a:graphicData>
        </a:graphic>
      </p:graphicFrame>
      <p:sp>
        <p:nvSpPr>
          <p:cNvPr id="11267" name="Text Box 3"/>
          <p:cNvSpPr txBox="1">
            <a:spLocks noChangeArrowheads="1"/>
          </p:cNvSpPr>
          <p:nvPr/>
        </p:nvSpPr>
        <p:spPr bwMode="auto">
          <a:xfrm>
            <a:off x="250825" y="203200"/>
            <a:ext cx="64817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sz="3200" b="1">
                <a:solidFill>
                  <a:srgbClr val="C00000"/>
                </a:solidFill>
                <a:ea typeface="华文楷体" charset="-122"/>
              </a:rPr>
              <a:t>MIPS</a:t>
            </a:r>
            <a:r>
              <a:rPr lang="zh-CN" altLang="en-US" sz="3200" b="1">
                <a:solidFill>
                  <a:srgbClr val="C00000"/>
                </a:solidFill>
                <a:ea typeface="华文楷体" charset="-122"/>
              </a:rPr>
              <a:t>的 </a:t>
            </a:r>
            <a:r>
              <a:rPr lang="en-US" altLang="zh-CN" sz="3200" b="1">
                <a:solidFill>
                  <a:srgbClr val="C00000"/>
                </a:solidFill>
                <a:ea typeface="华文楷体" charset="-122"/>
              </a:rPr>
              <a:t>BEQ </a:t>
            </a:r>
            <a:r>
              <a:rPr lang="zh-CN" altLang="en-US" sz="3200" b="1">
                <a:solidFill>
                  <a:srgbClr val="C00000"/>
                </a:solidFill>
                <a:ea typeface="华文楷体" charset="-122"/>
              </a:rPr>
              <a:t>指令 的执行过程</a:t>
            </a:r>
          </a:p>
        </p:txBody>
      </p:sp>
      <p:sp>
        <p:nvSpPr>
          <p:cNvPr id="177158" name="Line 6"/>
          <p:cNvSpPr>
            <a:spLocks noChangeShapeType="1"/>
          </p:cNvSpPr>
          <p:nvPr/>
        </p:nvSpPr>
        <p:spPr bwMode="auto">
          <a:xfrm>
            <a:off x="755650" y="5373688"/>
            <a:ext cx="720725" cy="1428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59" name="Line 7"/>
          <p:cNvSpPr>
            <a:spLocks noChangeShapeType="1"/>
          </p:cNvSpPr>
          <p:nvPr/>
        </p:nvSpPr>
        <p:spPr bwMode="auto">
          <a:xfrm flipV="1">
            <a:off x="1692275" y="4868863"/>
            <a:ext cx="792163" cy="3603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60" name="Freeform 8"/>
          <p:cNvSpPr>
            <a:spLocks/>
          </p:cNvSpPr>
          <p:nvPr/>
        </p:nvSpPr>
        <p:spPr bwMode="auto">
          <a:xfrm>
            <a:off x="5292725" y="3860800"/>
            <a:ext cx="1366838" cy="288925"/>
          </a:xfrm>
          <a:custGeom>
            <a:avLst/>
            <a:gdLst>
              <a:gd name="T0" fmla="*/ 0 w 861"/>
              <a:gd name="T1" fmla="*/ 0 h 182"/>
              <a:gd name="T2" fmla="*/ 2147483647 w 861"/>
              <a:gd name="T3" fmla="*/ 0 h 182"/>
              <a:gd name="T4" fmla="*/ 2147483647 w 861"/>
              <a:gd name="T5" fmla="*/ 2147483647 h 182"/>
              <a:gd name="T6" fmla="*/ 2147483647 w 861"/>
              <a:gd name="T7" fmla="*/ 2147483647 h 182"/>
              <a:gd name="T8" fmla="*/ 0 60000 65536"/>
              <a:gd name="T9" fmla="*/ 0 60000 65536"/>
              <a:gd name="T10" fmla="*/ 0 60000 65536"/>
              <a:gd name="T11" fmla="*/ 0 60000 65536"/>
              <a:gd name="T12" fmla="*/ 0 w 861"/>
              <a:gd name="T13" fmla="*/ 0 h 182"/>
              <a:gd name="T14" fmla="*/ 861 w 861"/>
              <a:gd name="T15" fmla="*/ 182 h 182"/>
            </a:gdLst>
            <a:ahLst/>
            <a:cxnLst>
              <a:cxn ang="T8">
                <a:pos x="T0" y="T1"/>
              </a:cxn>
              <a:cxn ang="T9">
                <a:pos x="T2" y="T3"/>
              </a:cxn>
              <a:cxn ang="T10">
                <a:pos x="T4" y="T5"/>
              </a:cxn>
              <a:cxn ang="T11">
                <a:pos x="T6" y="T7"/>
              </a:cxn>
            </a:cxnLst>
            <a:rect l="T12" t="T13" r="T14" b="T15"/>
            <a:pathLst>
              <a:path w="861" h="182">
                <a:moveTo>
                  <a:pt x="0" y="0"/>
                </a:moveTo>
                <a:lnTo>
                  <a:pt x="499" y="0"/>
                </a:lnTo>
                <a:lnTo>
                  <a:pt x="589" y="182"/>
                </a:lnTo>
                <a:lnTo>
                  <a:pt x="861" y="182"/>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77161" name="Line 9"/>
          <p:cNvSpPr>
            <a:spLocks noChangeShapeType="1"/>
          </p:cNvSpPr>
          <p:nvPr/>
        </p:nvSpPr>
        <p:spPr bwMode="auto">
          <a:xfrm>
            <a:off x="5795963" y="5084763"/>
            <a:ext cx="863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63" name="Text Box 11"/>
          <p:cNvSpPr txBox="1">
            <a:spLocks noChangeArrowheads="1"/>
          </p:cNvSpPr>
          <p:nvPr/>
        </p:nvSpPr>
        <p:spPr bwMode="auto">
          <a:xfrm>
            <a:off x="395288" y="692150"/>
            <a:ext cx="3240087" cy="958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zh-CN" altLang="en-US" sz="2800" b="1">
                <a:solidFill>
                  <a:srgbClr val="333399"/>
                </a:solidFill>
                <a:ea typeface="华文楷体" charset="-122"/>
              </a:rPr>
              <a:t>取指    </a:t>
            </a:r>
            <a:r>
              <a:rPr lang="en-US" altLang="zh-CN" b="1">
                <a:ea typeface="华文楷体" charset="-122"/>
              </a:rPr>
              <a:t>IR←MEM[PC]  </a:t>
            </a:r>
          </a:p>
          <a:p>
            <a:pPr eaLnBrk="1" hangingPunct="1"/>
            <a:r>
              <a:rPr lang="zh-CN" altLang="en-US" sz="2800" b="1">
                <a:solidFill>
                  <a:srgbClr val="333399"/>
                </a:solidFill>
                <a:ea typeface="华文楷体" charset="-122"/>
              </a:rPr>
              <a:t>周期</a:t>
            </a:r>
            <a:r>
              <a:rPr lang="zh-CN" altLang="en-US" b="1">
                <a:ea typeface="华文楷体" charset="-122"/>
              </a:rPr>
              <a:t>：</a:t>
            </a:r>
          </a:p>
        </p:txBody>
      </p:sp>
      <p:sp>
        <p:nvSpPr>
          <p:cNvPr id="177164" name="Text Box 12"/>
          <p:cNvSpPr txBox="1">
            <a:spLocks noChangeArrowheads="1"/>
          </p:cNvSpPr>
          <p:nvPr/>
        </p:nvSpPr>
        <p:spPr bwMode="auto">
          <a:xfrm>
            <a:off x="1476375" y="1196975"/>
            <a:ext cx="172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b="1">
                <a:ea typeface="华文楷体" charset="-122"/>
              </a:rPr>
              <a:t>PC ←PC+4</a:t>
            </a:r>
          </a:p>
        </p:txBody>
      </p:sp>
      <p:sp>
        <p:nvSpPr>
          <p:cNvPr id="177166" name="Line 14"/>
          <p:cNvSpPr>
            <a:spLocks noChangeShapeType="1"/>
          </p:cNvSpPr>
          <p:nvPr/>
        </p:nvSpPr>
        <p:spPr bwMode="auto">
          <a:xfrm flipH="1" flipV="1">
            <a:off x="8820150" y="1844675"/>
            <a:ext cx="0" cy="208915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67" name="Line 15"/>
          <p:cNvSpPr>
            <a:spLocks noChangeShapeType="1"/>
          </p:cNvSpPr>
          <p:nvPr/>
        </p:nvSpPr>
        <p:spPr bwMode="auto">
          <a:xfrm>
            <a:off x="8459788" y="3933825"/>
            <a:ext cx="360362"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69" name="Freeform 17"/>
          <p:cNvSpPr>
            <a:spLocks/>
          </p:cNvSpPr>
          <p:nvPr/>
        </p:nvSpPr>
        <p:spPr bwMode="auto">
          <a:xfrm>
            <a:off x="395288" y="1844675"/>
            <a:ext cx="8424862" cy="3384550"/>
          </a:xfrm>
          <a:custGeom>
            <a:avLst/>
            <a:gdLst>
              <a:gd name="T0" fmla="*/ 2147483647 w 5307"/>
              <a:gd name="T1" fmla="*/ 0 h 2222"/>
              <a:gd name="T2" fmla="*/ 0 w 5307"/>
              <a:gd name="T3" fmla="*/ 0 h 2222"/>
              <a:gd name="T4" fmla="*/ 0 w 5307"/>
              <a:gd name="T5" fmla="*/ 2147483647 h 2222"/>
              <a:gd name="T6" fmla="*/ 2147483647 w 5307"/>
              <a:gd name="T7" fmla="*/ 2147483647 h 2222"/>
              <a:gd name="T8" fmla="*/ 0 60000 65536"/>
              <a:gd name="T9" fmla="*/ 0 60000 65536"/>
              <a:gd name="T10" fmla="*/ 0 60000 65536"/>
              <a:gd name="T11" fmla="*/ 0 60000 65536"/>
              <a:gd name="T12" fmla="*/ 0 w 5307"/>
              <a:gd name="T13" fmla="*/ 0 h 2222"/>
              <a:gd name="T14" fmla="*/ 5307 w 5307"/>
              <a:gd name="T15" fmla="*/ 2222 h 2222"/>
            </a:gdLst>
            <a:ahLst/>
            <a:cxnLst>
              <a:cxn ang="T8">
                <a:pos x="T0" y="T1"/>
              </a:cxn>
              <a:cxn ang="T9">
                <a:pos x="T2" y="T3"/>
              </a:cxn>
              <a:cxn ang="T10">
                <a:pos x="T4" y="T5"/>
              </a:cxn>
              <a:cxn ang="T11">
                <a:pos x="T6" y="T7"/>
              </a:cxn>
            </a:cxnLst>
            <a:rect l="T12" t="T13" r="T14" b="T15"/>
            <a:pathLst>
              <a:path w="5307" h="2222">
                <a:moveTo>
                  <a:pt x="5307" y="0"/>
                </a:moveTo>
                <a:lnTo>
                  <a:pt x="0" y="0"/>
                </a:lnTo>
                <a:lnTo>
                  <a:pt x="0" y="2222"/>
                </a:lnTo>
                <a:lnTo>
                  <a:pt x="182" y="2222"/>
                </a:lnTo>
              </a:path>
            </a:pathLst>
          </a:custGeom>
          <a:noFill/>
          <a:ln w="28575">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77171" name="Text Box 19"/>
          <p:cNvSpPr txBox="1">
            <a:spLocks noChangeArrowheads="1"/>
          </p:cNvSpPr>
          <p:nvPr/>
        </p:nvSpPr>
        <p:spPr bwMode="auto">
          <a:xfrm>
            <a:off x="395288" y="1628775"/>
            <a:ext cx="3240087" cy="958850"/>
          </a:xfrm>
          <a:prstGeom prst="rect">
            <a:avLst/>
          </a:prstGeom>
          <a:solidFill>
            <a:srgbClr val="FFFF66"/>
          </a:solidFill>
          <a:ln w="12700">
            <a:solidFill>
              <a:schemeClr val="tx1"/>
            </a:solidFill>
            <a:miter lim="800000"/>
            <a:headEnd/>
            <a:tailEnd/>
          </a:ln>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zh-CN" altLang="en-US" sz="2800" b="1">
                <a:solidFill>
                  <a:srgbClr val="333399"/>
                </a:solidFill>
                <a:ea typeface="华文楷体" charset="-122"/>
              </a:rPr>
              <a:t>执行     </a:t>
            </a:r>
            <a:r>
              <a:rPr lang="en-US" altLang="zh-CN" b="1">
                <a:solidFill>
                  <a:srgbClr val="333399"/>
                </a:solidFill>
                <a:ea typeface="华文楷体" charset="-122"/>
              </a:rPr>
              <a:t>C ← A-B</a:t>
            </a:r>
            <a:r>
              <a:rPr lang="en-US" altLang="zh-CN" b="1">
                <a:ea typeface="华文楷体" charset="-122"/>
              </a:rPr>
              <a:t>  </a:t>
            </a:r>
          </a:p>
          <a:p>
            <a:pPr eaLnBrk="1" hangingPunct="1"/>
            <a:r>
              <a:rPr lang="zh-CN" altLang="en-US" sz="2800" b="1">
                <a:solidFill>
                  <a:srgbClr val="333399"/>
                </a:solidFill>
                <a:ea typeface="华文楷体" charset="-122"/>
              </a:rPr>
              <a:t>周期</a:t>
            </a:r>
            <a:r>
              <a:rPr lang="zh-CN" altLang="en-US" b="1">
                <a:ea typeface="华文楷体" charset="-122"/>
              </a:rPr>
              <a:t>： </a:t>
            </a:r>
            <a:r>
              <a:rPr lang="en-US" altLang="zh-CN" b="1">
                <a:ea typeface="华文楷体" charset="-122"/>
              </a:rPr>
              <a:t>PC←</a:t>
            </a:r>
            <a:r>
              <a:rPr lang="zh-CN" altLang="en-US" b="1">
                <a:ea typeface="华文楷体" charset="-122"/>
              </a:rPr>
              <a:t>结果寄存器</a:t>
            </a:r>
          </a:p>
        </p:txBody>
      </p:sp>
      <p:sp>
        <p:nvSpPr>
          <p:cNvPr id="177172" name="Text Box 20"/>
          <p:cNvSpPr txBox="1">
            <a:spLocks noChangeArrowheads="1"/>
          </p:cNvSpPr>
          <p:nvPr/>
        </p:nvSpPr>
        <p:spPr bwMode="auto">
          <a:xfrm>
            <a:off x="3635375" y="692150"/>
            <a:ext cx="5287963" cy="958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zh-CN" altLang="en-US" sz="2800" b="1">
                <a:ea typeface="华文楷体" charset="-122"/>
              </a:rPr>
              <a:t>译码</a:t>
            </a:r>
            <a:endParaRPr lang="zh-CN" altLang="en-US" b="1">
              <a:ea typeface="华文楷体" charset="-122"/>
            </a:endParaRPr>
          </a:p>
          <a:p>
            <a:pPr eaLnBrk="1" hangingPunct="1"/>
            <a:r>
              <a:rPr lang="zh-CN" altLang="en-US" sz="2800" b="1">
                <a:ea typeface="华文楷体" charset="-122"/>
              </a:rPr>
              <a:t>周期</a:t>
            </a:r>
            <a:r>
              <a:rPr lang="zh-CN" altLang="en-US" b="1">
                <a:ea typeface="华文楷体" charset="-122"/>
              </a:rPr>
              <a:t>： 结果寄存器←</a:t>
            </a:r>
            <a:r>
              <a:rPr lang="en-US" altLang="zh-CN" b="1">
                <a:ea typeface="华文楷体" charset="-122"/>
              </a:rPr>
              <a:t>PC +SignExt( imm )</a:t>
            </a:r>
            <a:endParaRPr lang="en-US" altLang="zh-CN" b="1">
              <a:solidFill>
                <a:schemeClr val="tx2"/>
              </a:solidFill>
              <a:ea typeface="华文楷体" charset="-122"/>
            </a:endParaRPr>
          </a:p>
        </p:txBody>
      </p:sp>
      <p:sp>
        <p:nvSpPr>
          <p:cNvPr id="177173" name="Line 21"/>
          <p:cNvSpPr>
            <a:spLocks noChangeShapeType="1"/>
          </p:cNvSpPr>
          <p:nvPr/>
        </p:nvSpPr>
        <p:spPr bwMode="auto">
          <a:xfrm>
            <a:off x="5580063" y="4076700"/>
            <a:ext cx="1008062" cy="0"/>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74" name="Line 22"/>
          <p:cNvSpPr>
            <a:spLocks noChangeShapeType="1"/>
          </p:cNvSpPr>
          <p:nvPr/>
        </p:nvSpPr>
        <p:spPr bwMode="auto">
          <a:xfrm>
            <a:off x="5580063" y="5084763"/>
            <a:ext cx="1008062" cy="0"/>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75" name="Freeform 23"/>
          <p:cNvSpPr>
            <a:spLocks/>
          </p:cNvSpPr>
          <p:nvPr/>
        </p:nvSpPr>
        <p:spPr bwMode="auto">
          <a:xfrm>
            <a:off x="5292725" y="3860800"/>
            <a:ext cx="1366838" cy="288925"/>
          </a:xfrm>
          <a:custGeom>
            <a:avLst/>
            <a:gdLst>
              <a:gd name="T0" fmla="*/ 0 w 861"/>
              <a:gd name="T1" fmla="*/ 0 h 182"/>
              <a:gd name="T2" fmla="*/ 2147483647 w 861"/>
              <a:gd name="T3" fmla="*/ 0 h 182"/>
              <a:gd name="T4" fmla="*/ 2147483647 w 861"/>
              <a:gd name="T5" fmla="*/ 2147483647 h 182"/>
              <a:gd name="T6" fmla="*/ 2147483647 w 861"/>
              <a:gd name="T7" fmla="*/ 2147483647 h 182"/>
              <a:gd name="T8" fmla="*/ 0 60000 65536"/>
              <a:gd name="T9" fmla="*/ 0 60000 65536"/>
              <a:gd name="T10" fmla="*/ 0 60000 65536"/>
              <a:gd name="T11" fmla="*/ 0 60000 65536"/>
              <a:gd name="T12" fmla="*/ 0 w 861"/>
              <a:gd name="T13" fmla="*/ 0 h 182"/>
              <a:gd name="T14" fmla="*/ 861 w 861"/>
              <a:gd name="T15" fmla="*/ 182 h 182"/>
            </a:gdLst>
            <a:ahLst/>
            <a:cxnLst>
              <a:cxn ang="T8">
                <a:pos x="T0" y="T1"/>
              </a:cxn>
              <a:cxn ang="T9">
                <a:pos x="T2" y="T3"/>
              </a:cxn>
              <a:cxn ang="T10">
                <a:pos x="T4" y="T5"/>
              </a:cxn>
              <a:cxn ang="T11">
                <a:pos x="T6" y="T7"/>
              </a:cxn>
            </a:cxnLst>
            <a:rect l="T12" t="T13" r="T14" b="T15"/>
            <a:pathLst>
              <a:path w="861" h="182">
                <a:moveTo>
                  <a:pt x="0" y="0"/>
                </a:moveTo>
                <a:lnTo>
                  <a:pt x="499" y="0"/>
                </a:lnTo>
                <a:lnTo>
                  <a:pt x="589" y="182"/>
                </a:lnTo>
                <a:lnTo>
                  <a:pt x="861" y="182"/>
                </a:lnTo>
              </a:path>
            </a:pathLst>
          </a:custGeom>
          <a:noFill/>
          <a:ln w="28575">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77176" name="Freeform 24"/>
          <p:cNvSpPr>
            <a:spLocks/>
          </p:cNvSpPr>
          <p:nvPr/>
        </p:nvSpPr>
        <p:spPr bwMode="auto">
          <a:xfrm>
            <a:off x="3924300" y="5157788"/>
            <a:ext cx="2663825" cy="647700"/>
          </a:xfrm>
          <a:custGeom>
            <a:avLst/>
            <a:gdLst>
              <a:gd name="T0" fmla="*/ 0 w 1678"/>
              <a:gd name="T1" fmla="*/ 2147483647 h 408"/>
              <a:gd name="T2" fmla="*/ 2147483647 w 1678"/>
              <a:gd name="T3" fmla="*/ 2147483647 h 408"/>
              <a:gd name="T4" fmla="*/ 2147483647 w 1678"/>
              <a:gd name="T5" fmla="*/ 2147483647 h 408"/>
              <a:gd name="T6" fmla="*/ 2147483647 w 1678"/>
              <a:gd name="T7" fmla="*/ 2147483647 h 408"/>
              <a:gd name="T8" fmla="*/ 2147483647 w 1678"/>
              <a:gd name="T9" fmla="*/ 0 h 408"/>
              <a:gd name="T10" fmla="*/ 0 60000 65536"/>
              <a:gd name="T11" fmla="*/ 0 60000 65536"/>
              <a:gd name="T12" fmla="*/ 0 60000 65536"/>
              <a:gd name="T13" fmla="*/ 0 60000 65536"/>
              <a:gd name="T14" fmla="*/ 0 60000 65536"/>
              <a:gd name="T15" fmla="*/ 0 w 1678"/>
              <a:gd name="T16" fmla="*/ 0 h 408"/>
              <a:gd name="T17" fmla="*/ 1678 w 1678"/>
              <a:gd name="T18" fmla="*/ 408 h 408"/>
            </a:gdLst>
            <a:ahLst/>
            <a:cxnLst>
              <a:cxn ang="T10">
                <a:pos x="T0" y="T1"/>
              </a:cxn>
              <a:cxn ang="T11">
                <a:pos x="T2" y="T3"/>
              </a:cxn>
              <a:cxn ang="T12">
                <a:pos x="T4" y="T5"/>
              </a:cxn>
              <a:cxn ang="T13">
                <a:pos x="T6" y="T7"/>
              </a:cxn>
              <a:cxn ang="T14">
                <a:pos x="T8" y="T9"/>
              </a:cxn>
            </a:cxnLst>
            <a:rect l="T15" t="T16" r="T17" b="T18"/>
            <a:pathLst>
              <a:path w="1678" h="408">
                <a:moveTo>
                  <a:pt x="0" y="408"/>
                </a:moveTo>
                <a:lnTo>
                  <a:pt x="635" y="408"/>
                </a:lnTo>
                <a:lnTo>
                  <a:pt x="635" y="272"/>
                </a:lnTo>
                <a:lnTo>
                  <a:pt x="1451" y="272"/>
                </a:lnTo>
                <a:lnTo>
                  <a:pt x="1678" y="0"/>
                </a:lnTo>
              </a:path>
            </a:pathLst>
          </a:custGeom>
          <a:noFill/>
          <a:ln w="28575">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20" name="Line 16"/>
          <p:cNvSpPr>
            <a:spLocks noChangeShapeType="1"/>
          </p:cNvSpPr>
          <p:nvPr/>
        </p:nvSpPr>
        <p:spPr bwMode="auto">
          <a:xfrm>
            <a:off x="7092950" y="4941888"/>
            <a:ext cx="647700"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219303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7163"/>
                                        </p:tgtEl>
                                        <p:attrNameLst>
                                          <p:attrName>style.visibility</p:attrName>
                                        </p:attrNameLst>
                                      </p:cBhvr>
                                      <p:to>
                                        <p:strVal val="visible"/>
                                      </p:to>
                                    </p:set>
                                    <p:animEffect transition="in" filter="wipe(left)">
                                      <p:cBhvr>
                                        <p:cTn id="7" dur="500"/>
                                        <p:tgtEl>
                                          <p:spTgt spid="1771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7158"/>
                                        </p:tgtEl>
                                        <p:attrNameLst>
                                          <p:attrName>style.visibility</p:attrName>
                                        </p:attrNameLst>
                                      </p:cBhvr>
                                      <p:to>
                                        <p:strVal val="visible"/>
                                      </p:to>
                                    </p:set>
                                    <p:animEffect transition="in" filter="wipe(left)">
                                      <p:cBhvr>
                                        <p:cTn id="12" dur="500"/>
                                        <p:tgtEl>
                                          <p:spTgt spid="17715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77159"/>
                                        </p:tgtEl>
                                        <p:attrNameLst>
                                          <p:attrName>style.visibility</p:attrName>
                                        </p:attrNameLst>
                                      </p:cBhvr>
                                      <p:to>
                                        <p:strVal val="visible"/>
                                      </p:to>
                                    </p:set>
                                    <p:animEffect transition="in" filter="wipe(left)">
                                      <p:cBhvr>
                                        <p:cTn id="15" dur="500"/>
                                        <p:tgtEl>
                                          <p:spTgt spid="17715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77164"/>
                                        </p:tgtEl>
                                        <p:attrNameLst>
                                          <p:attrName>style.visibility</p:attrName>
                                        </p:attrNameLst>
                                      </p:cBhvr>
                                      <p:to>
                                        <p:strVal val="visible"/>
                                      </p:to>
                                    </p:set>
                                    <p:animEffect transition="in" filter="wipe(left)">
                                      <p:cBhvr>
                                        <p:cTn id="20" dur="500"/>
                                        <p:tgtEl>
                                          <p:spTgt spid="17716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77160"/>
                                        </p:tgtEl>
                                        <p:attrNameLst>
                                          <p:attrName>style.visibility</p:attrName>
                                        </p:attrNameLst>
                                      </p:cBhvr>
                                      <p:to>
                                        <p:strVal val="visible"/>
                                      </p:to>
                                    </p:set>
                                    <p:animEffect transition="in" filter="wipe(left)">
                                      <p:cBhvr>
                                        <p:cTn id="25" dur="500"/>
                                        <p:tgtEl>
                                          <p:spTgt spid="17716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77161"/>
                                        </p:tgtEl>
                                        <p:attrNameLst>
                                          <p:attrName>style.visibility</p:attrName>
                                        </p:attrNameLst>
                                      </p:cBhvr>
                                      <p:to>
                                        <p:strVal val="visible"/>
                                      </p:to>
                                    </p:set>
                                    <p:animEffect transition="in" filter="wipe(left)">
                                      <p:cBhvr>
                                        <p:cTn id="28" dur="500"/>
                                        <p:tgtEl>
                                          <p:spTgt spid="17716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77167"/>
                                        </p:tgtEl>
                                        <p:attrNameLst>
                                          <p:attrName>style.visibility</p:attrName>
                                        </p:attrNameLst>
                                      </p:cBhvr>
                                      <p:to>
                                        <p:strVal val="visible"/>
                                      </p:to>
                                    </p:set>
                                    <p:animEffect transition="in" filter="wipe(left)">
                                      <p:cBhvr>
                                        <p:cTn id="33" dur="500"/>
                                        <p:tgtEl>
                                          <p:spTgt spid="17716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7166"/>
                                        </p:tgtEl>
                                        <p:attrNameLst>
                                          <p:attrName>style.visibility</p:attrName>
                                        </p:attrNameLst>
                                      </p:cBhvr>
                                      <p:to>
                                        <p:strVal val="visible"/>
                                      </p:to>
                                    </p:set>
                                    <p:animEffect transition="in" filter="wipe(down)">
                                      <p:cBhvr>
                                        <p:cTn id="36" dur="500"/>
                                        <p:tgtEl>
                                          <p:spTgt spid="177166"/>
                                        </p:tgtEl>
                                      </p:cBhvr>
                                    </p:animEffect>
                                  </p:childTnLst>
                                </p:cTn>
                              </p:par>
                              <p:par>
                                <p:cTn id="37" presetID="22" presetClass="entr" presetSubtype="1" fill="hold" grpId="1" nodeType="withEffect">
                                  <p:stCondLst>
                                    <p:cond delay="0"/>
                                  </p:stCondLst>
                                  <p:childTnLst>
                                    <p:set>
                                      <p:cBhvr>
                                        <p:cTn id="38" dur="1" fill="hold">
                                          <p:stCondLst>
                                            <p:cond delay="0"/>
                                          </p:stCondLst>
                                        </p:cTn>
                                        <p:tgtEl>
                                          <p:spTgt spid="177167"/>
                                        </p:tgtEl>
                                        <p:attrNameLst>
                                          <p:attrName>style.visibility</p:attrName>
                                        </p:attrNameLst>
                                      </p:cBhvr>
                                      <p:to>
                                        <p:strVal val="visible"/>
                                      </p:to>
                                    </p:set>
                                    <p:animEffect transition="in" filter="wipe(up)">
                                      <p:cBhvr>
                                        <p:cTn id="39" dur="500"/>
                                        <p:tgtEl>
                                          <p:spTgt spid="177167"/>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77169"/>
                                        </p:tgtEl>
                                        <p:attrNameLst>
                                          <p:attrName>style.visibility</p:attrName>
                                        </p:attrNameLst>
                                      </p:cBhvr>
                                      <p:to>
                                        <p:strVal val="visible"/>
                                      </p:to>
                                    </p:set>
                                    <p:animEffect transition="in" filter="wipe(up)">
                                      <p:cBhvr>
                                        <p:cTn id="42" dur="500"/>
                                        <p:tgtEl>
                                          <p:spTgt spid="17716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77172">
                                            <p:txEl>
                                              <p:pRg st="0" end="0"/>
                                            </p:txEl>
                                          </p:spTgt>
                                        </p:tgtEl>
                                        <p:attrNameLst>
                                          <p:attrName>style.visibility</p:attrName>
                                        </p:attrNameLst>
                                      </p:cBhvr>
                                      <p:to>
                                        <p:strVal val="visible"/>
                                      </p:to>
                                    </p:set>
                                    <p:animEffect transition="in" filter="wipe(left)">
                                      <p:cBhvr>
                                        <p:cTn id="47" dur="500"/>
                                        <p:tgtEl>
                                          <p:spTgt spid="177172">
                                            <p:txEl>
                                              <p:pRg st="0" end="0"/>
                                            </p:txEl>
                                          </p:spTgt>
                                        </p:tgtEl>
                                      </p:cBhvr>
                                    </p:animEffect>
                                  </p:childTnLst>
                                </p:cTn>
                              </p:par>
                              <p:par>
                                <p:cTn id="48" presetID="22" presetClass="entr" presetSubtype="8" fill="hold" nodeType="withEffect">
                                  <p:stCondLst>
                                    <p:cond delay="0"/>
                                  </p:stCondLst>
                                  <p:childTnLst>
                                    <p:set>
                                      <p:cBhvr>
                                        <p:cTn id="49" dur="1" fill="hold">
                                          <p:stCondLst>
                                            <p:cond delay="0"/>
                                          </p:stCondLst>
                                        </p:cTn>
                                        <p:tgtEl>
                                          <p:spTgt spid="177172">
                                            <p:txEl>
                                              <p:pRg st="1" end="1"/>
                                            </p:txEl>
                                          </p:spTgt>
                                        </p:tgtEl>
                                        <p:attrNameLst>
                                          <p:attrName>style.visibility</p:attrName>
                                        </p:attrNameLst>
                                      </p:cBhvr>
                                      <p:to>
                                        <p:strVal val="visible"/>
                                      </p:to>
                                    </p:set>
                                    <p:animEffect transition="in" filter="wipe(left)">
                                      <p:cBhvr>
                                        <p:cTn id="50" dur="500"/>
                                        <p:tgtEl>
                                          <p:spTgt spid="177172">
                                            <p:txEl>
                                              <p:pRg st="1" end="1"/>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77175"/>
                                        </p:tgtEl>
                                        <p:attrNameLst>
                                          <p:attrName>style.visibility</p:attrName>
                                        </p:attrNameLst>
                                      </p:cBhvr>
                                      <p:to>
                                        <p:strVal val="visible"/>
                                      </p:to>
                                    </p:set>
                                    <p:animEffect transition="in" filter="wipe(left)">
                                      <p:cBhvr>
                                        <p:cTn id="55" dur="500"/>
                                        <p:tgtEl>
                                          <p:spTgt spid="177175"/>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77176"/>
                                        </p:tgtEl>
                                        <p:attrNameLst>
                                          <p:attrName>style.visibility</p:attrName>
                                        </p:attrNameLst>
                                      </p:cBhvr>
                                      <p:to>
                                        <p:strVal val="visible"/>
                                      </p:to>
                                    </p:set>
                                    <p:animEffect transition="in" filter="wipe(left)">
                                      <p:cBhvr>
                                        <p:cTn id="58" dur="500"/>
                                        <p:tgtEl>
                                          <p:spTgt spid="177176"/>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77171"/>
                                        </p:tgtEl>
                                        <p:attrNameLst>
                                          <p:attrName>style.visibility</p:attrName>
                                        </p:attrNameLst>
                                      </p:cBhvr>
                                      <p:to>
                                        <p:strVal val="visible"/>
                                      </p:to>
                                    </p:set>
                                    <p:animEffect transition="in" filter="wipe(left)">
                                      <p:cBhvr>
                                        <p:cTn id="66" dur="500"/>
                                        <p:tgtEl>
                                          <p:spTgt spid="17717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77173"/>
                                        </p:tgtEl>
                                        <p:attrNameLst>
                                          <p:attrName>style.visibility</p:attrName>
                                        </p:attrNameLst>
                                      </p:cBhvr>
                                      <p:to>
                                        <p:strVal val="visible"/>
                                      </p:to>
                                    </p:set>
                                    <p:animEffect transition="in" filter="wipe(left)">
                                      <p:cBhvr>
                                        <p:cTn id="71" dur="500"/>
                                        <p:tgtEl>
                                          <p:spTgt spid="177173"/>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177174"/>
                                        </p:tgtEl>
                                        <p:attrNameLst>
                                          <p:attrName>style.visibility</p:attrName>
                                        </p:attrNameLst>
                                      </p:cBhvr>
                                      <p:to>
                                        <p:strVal val="visible"/>
                                      </p:to>
                                    </p:set>
                                    <p:animEffect transition="in" filter="wipe(left)">
                                      <p:cBhvr>
                                        <p:cTn id="74" dur="500"/>
                                        <p:tgtEl>
                                          <p:spTgt spid="17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8" grpId="0" animBg="1"/>
      <p:bldP spid="177159" grpId="0" animBg="1"/>
      <p:bldP spid="177160" grpId="0" animBg="1"/>
      <p:bldP spid="177161" grpId="0" animBg="1"/>
      <p:bldP spid="177163" grpId="0" animBg="1"/>
      <p:bldP spid="177164" grpId="0"/>
      <p:bldP spid="177166" grpId="0" animBg="1"/>
      <p:bldP spid="177167" grpId="0" animBg="1"/>
      <p:bldP spid="177167" grpId="1" animBg="1"/>
      <p:bldP spid="177169" grpId="0" animBg="1"/>
      <p:bldP spid="177171" grpId="0" animBg="1"/>
      <p:bldP spid="177173" grpId="0" animBg="1"/>
      <p:bldP spid="177174" grpId="0" animBg="1"/>
      <p:bldP spid="177175" grpId="0" animBg="1"/>
      <p:bldP spid="177176" grpId="0" animBg="1"/>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Grp="1" noChangeAspect="1"/>
          </p:cNvGraphicFramePr>
          <p:nvPr>
            <p:ph idx="1"/>
          </p:nvPr>
        </p:nvGraphicFramePr>
        <p:xfrm>
          <a:off x="250825" y="1628775"/>
          <a:ext cx="8713788" cy="4767263"/>
        </p:xfrm>
        <a:graphic>
          <a:graphicData uri="http://schemas.openxmlformats.org/presentationml/2006/ole">
            <mc:AlternateContent xmlns:mc="http://schemas.openxmlformats.org/markup-compatibility/2006">
              <mc:Choice xmlns:v="urn:schemas-microsoft-com:vml" Requires="v">
                <p:oleObj spid="_x0000_s14357" name="Visio" r:id="rId3" imgW="9301582" imgH="5088026" progId="">
                  <p:embed/>
                </p:oleObj>
              </mc:Choice>
              <mc:Fallback>
                <p:oleObj name="Visio" r:id="rId3" imgW="9301582" imgH="508802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628775"/>
                        <a:ext cx="8713788" cy="4767263"/>
                      </a:xfrm>
                      <a:prstGeom prst="rect">
                        <a:avLst/>
                      </a:prstGeom>
                    </p:spPr>
                  </p:pic>
                </p:oleObj>
              </mc:Fallback>
            </mc:AlternateContent>
          </a:graphicData>
        </a:graphic>
      </p:graphicFrame>
      <p:sp>
        <p:nvSpPr>
          <p:cNvPr id="12291" name="Text Box 3"/>
          <p:cNvSpPr txBox="1">
            <a:spLocks noChangeArrowheads="1"/>
          </p:cNvSpPr>
          <p:nvPr/>
        </p:nvSpPr>
        <p:spPr bwMode="auto">
          <a:xfrm>
            <a:off x="250825" y="188913"/>
            <a:ext cx="64817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sz="3200" b="1">
                <a:solidFill>
                  <a:srgbClr val="C00000"/>
                </a:solidFill>
                <a:ea typeface="华文楷体" charset="-122"/>
              </a:rPr>
              <a:t>MIPS</a:t>
            </a:r>
            <a:r>
              <a:rPr lang="zh-CN" altLang="en-US" sz="3200" b="1">
                <a:solidFill>
                  <a:srgbClr val="C00000"/>
                </a:solidFill>
                <a:ea typeface="华文楷体" charset="-122"/>
              </a:rPr>
              <a:t>的 </a:t>
            </a:r>
            <a:r>
              <a:rPr lang="en-US" altLang="zh-CN" sz="3200" b="1">
                <a:solidFill>
                  <a:srgbClr val="C00000"/>
                </a:solidFill>
                <a:ea typeface="华文楷体" charset="-122"/>
              </a:rPr>
              <a:t>J </a:t>
            </a:r>
            <a:r>
              <a:rPr lang="zh-CN" altLang="en-US" sz="3200" b="1">
                <a:solidFill>
                  <a:srgbClr val="C00000"/>
                </a:solidFill>
                <a:ea typeface="华文楷体" charset="-122"/>
              </a:rPr>
              <a:t>指令 的执行过程</a:t>
            </a:r>
          </a:p>
        </p:txBody>
      </p:sp>
      <p:sp>
        <p:nvSpPr>
          <p:cNvPr id="138244" name="Text Box 4"/>
          <p:cNvSpPr txBox="1">
            <a:spLocks noChangeArrowheads="1"/>
          </p:cNvSpPr>
          <p:nvPr/>
        </p:nvSpPr>
        <p:spPr bwMode="auto">
          <a:xfrm>
            <a:off x="3635375" y="692150"/>
            <a:ext cx="5303838" cy="958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zh-CN" altLang="en-US" sz="2800" b="1">
                <a:solidFill>
                  <a:schemeClr val="tx2"/>
                </a:solidFill>
                <a:ea typeface="华文楷体" charset="-122"/>
              </a:rPr>
              <a:t>译码</a:t>
            </a:r>
            <a:endParaRPr lang="zh-CN" altLang="en-US" b="1">
              <a:solidFill>
                <a:schemeClr val="tx2"/>
              </a:solidFill>
              <a:ea typeface="华文楷体" charset="-122"/>
            </a:endParaRPr>
          </a:p>
          <a:p>
            <a:pPr eaLnBrk="1" hangingPunct="1"/>
            <a:r>
              <a:rPr lang="zh-CN" altLang="en-US" sz="2800" b="1">
                <a:solidFill>
                  <a:schemeClr val="tx2"/>
                </a:solidFill>
                <a:ea typeface="华文楷体" charset="-122"/>
              </a:rPr>
              <a:t>周期</a:t>
            </a:r>
            <a:r>
              <a:rPr lang="zh-CN" altLang="en-US" b="1">
                <a:solidFill>
                  <a:schemeClr val="tx2"/>
                </a:solidFill>
                <a:ea typeface="华文楷体" charset="-122"/>
              </a:rPr>
              <a:t>： </a:t>
            </a:r>
            <a:r>
              <a:rPr lang="en-US" altLang="zh-CN" b="1">
                <a:solidFill>
                  <a:schemeClr val="tx2"/>
                </a:solidFill>
                <a:ea typeface="华文楷体" charset="-122"/>
              </a:rPr>
              <a:t>PC ←PC[31..28]     target《 2    </a:t>
            </a:r>
          </a:p>
        </p:txBody>
      </p:sp>
      <p:sp>
        <p:nvSpPr>
          <p:cNvPr id="138245" name="Line 5"/>
          <p:cNvSpPr>
            <a:spLocks noChangeShapeType="1"/>
          </p:cNvSpPr>
          <p:nvPr/>
        </p:nvSpPr>
        <p:spPr bwMode="auto">
          <a:xfrm>
            <a:off x="6732588" y="1341438"/>
            <a:ext cx="0" cy="21590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46" name="Line 6"/>
          <p:cNvSpPr>
            <a:spLocks noChangeShapeType="1"/>
          </p:cNvSpPr>
          <p:nvPr/>
        </p:nvSpPr>
        <p:spPr bwMode="auto">
          <a:xfrm>
            <a:off x="755650" y="5373688"/>
            <a:ext cx="720725" cy="1428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47" name="Line 7"/>
          <p:cNvSpPr>
            <a:spLocks noChangeShapeType="1"/>
          </p:cNvSpPr>
          <p:nvPr/>
        </p:nvSpPr>
        <p:spPr bwMode="auto">
          <a:xfrm flipV="1">
            <a:off x="1692275" y="4868863"/>
            <a:ext cx="792163" cy="3603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48" name="Freeform 8"/>
          <p:cNvSpPr>
            <a:spLocks/>
          </p:cNvSpPr>
          <p:nvPr/>
        </p:nvSpPr>
        <p:spPr bwMode="auto">
          <a:xfrm>
            <a:off x="5292725" y="3860800"/>
            <a:ext cx="1366838" cy="288925"/>
          </a:xfrm>
          <a:custGeom>
            <a:avLst/>
            <a:gdLst>
              <a:gd name="T0" fmla="*/ 0 w 861"/>
              <a:gd name="T1" fmla="*/ 0 h 182"/>
              <a:gd name="T2" fmla="*/ 2147483647 w 861"/>
              <a:gd name="T3" fmla="*/ 0 h 182"/>
              <a:gd name="T4" fmla="*/ 2147483647 w 861"/>
              <a:gd name="T5" fmla="*/ 2147483647 h 182"/>
              <a:gd name="T6" fmla="*/ 2147483647 w 861"/>
              <a:gd name="T7" fmla="*/ 2147483647 h 182"/>
              <a:gd name="T8" fmla="*/ 0 60000 65536"/>
              <a:gd name="T9" fmla="*/ 0 60000 65536"/>
              <a:gd name="T10" fmla="*/ 0 60000 65536"/>
              <a:gd name="T11" fmla="*/ 0 60000 65536"/>
              <a:gd name="T12" fmla="*/ 0 w 861"/>
              <a:gd name="T13" fmla="*/ 0 h 182"/>
              <a:gd name="T14" fmla="*/ 861 w 861"/>
              <a:gd name="T15" fmla="*/ 182 h 182"/>
            </a:gdLst>
            <a:ahLst/>
            <a:cxnLst>
              <a:cxn ang="T8">
                <a:pos x="T0" y="T1"/>
              </a:cxn>
              <a:cxn ang="T9">
                <a:pos x="T2" y="T3"/>
              </a:cxn>
              <a:cxn ang="T10">
                <a:pos x="T4" y="T5"/>
              </a:cxn>
              <a:cxn ang="T11">
                <a:pos x="T6" y="T7"/>
              </a:cxn>
            </a:cxnLst>
            <a:rect l="T12" t="T13" r="T14" b="T15"/>
            <a:pathLst>
              <a:path w="861" h="182">
                <a:moveTo>
                  <a:pt x="0" y="0"/>
                </a:moveTo>
                <a:lnTo>
                  <a:pt x="499" y="0"/>
                </a:lnTo>
                <a:lnTo>
                  <a:pt x="589" y="182"/>
                </a:lnTo>
                <a:lnTo>
                  <a:pt x="861" y="182"/>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38249" name="Line 9"/>
          <p:cNvSpPr>
            <a:spLocks noChangeShapeType="1"/>
          </p:cNvSpPr>
          <p:nvPr/>
        </p:nvSpPr>
        <p:spPr bwMode="auto">
          <a:xfrm>
            <a:off x="5795963" y="5084763"/>
            <a:ext cx="863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50" name="Freeform 10"/>
          <p:cNvSpPr>
            <a:spLocks/>
          </p:cNvSpPr>
          <p:nvPr/>
        </p:nvSpPr>
        <p:spPr bwMode="auto">
          <a:xfrm>
            <a:off x="395288" y="1773238"/>
            <a:ext cx="8497887" cy="3527425"/>
          </a:xfrm>
          <a:custGeom>
            <a:avLst/>
            <a:gdLst>
              <a:gd name="T0" fmla="*/ 2147483647 w 5353"/>
              <a:gd name="T1" fmla="*/ 2147483647 h 2222"/>
              <a:gd name="T2" fmla="*/ 2147483647 w 5353"/>
              <a:gd name="T3" fmla="*/ 2147483647 h 2222"/>
              <a:gd name="T4" fmla="*/ 2147483647 w 5353"/>
              <a:gd name="T5" fmla="*/ 2147483647 h 2222"/>
              <a:gd name="T6" fmla="*/ 2147483647 w 5353"/>
              <a:gd name="T7" fmla="*/ 2147483647 h 2222"/>
              <a:gd name="T8" fmla="*/ 2147483647 w 5353"/>
              <a:gd name="T9" fmla="*/ 0 h 2222"/>
              <a:gd name="T10" fmla="*/ 0 w 5353"/>
              <a:gd name="T11" fmla="*/ 0 h 2222"/>
              <a:gd name="T12" fmla="*/ 0 w 5353"/>
              <a:gd name="T13" fmla="*/ 2147483647 h 2222"/>
              <a:gd name="T14" fmla="*/ 2147483647 w 5353"/>
              <a:gd name="T15" fmla="*/ 2147483647 h 2222"/>
              <a:gd name="T16" fmla="*/ 0 60000 65536"/>
              <a:gd name="T17" fmla="*/ 0 60000 65536"/>
              <a:gd name="T18" fmla="*/ 0 60000 65536"/>
              <a:gd name="T19" fmla="*/ 0 60000 65536"/>
              <a:gd name="T20" fmla="*/ 0 60000 65536"/>
              <a:gd name="T21" fmla="*/ 0 60000 65536"/>
              <a:gd name="T22" fmla="*/ 0 60000 65536"/>
              <a:gd name="T23" fmla="*/ 0 60000 65536"/>
              <a:gd name="T24" fmla="*/ 0 w 5353"/>
              <a:gd name="T25" fmla="*/ 0 h 2222"/>
              <a:gd name="T26" fmla="*/ 5353 w 5353"/>
              <a:gd name="T27" fmla="*/ 2222 h 22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353" h="2222">
                <a:moveTo>
                  <a:pt x="4309" y="1996"/>
                </a:moveTo>
                <a:lnTo>
                  <a:pt x="4581" y="1996"/>
                </a:lnTo>
                <a:lnTo>
                  <a:pt x="4581" y="1179"/>
                </a:lnTo>
                <a:lnTo>
                  <a:pt x="5353" y="1179"/>
                </a:lnTo>
                <a:lnTo>
                  <a:pt x="5353" y="0"/>
                </a:lnTo>
                <a:lnTo>
                  <a:pt x="0" y="0"/>
                </a:lnTo>
                <a:lnTo>
                  <a:pt x="0" y="2222"/>
                </a:lnTo>
                <a:lnTo>
                  <a:pt x="136" y="2222"/>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38251" name="Text Box 11"/>
          <p:cNvSpPr txBox="1">
            <a:spLocks noChangeArrowheads="1"/>
          </p:cNvSpPr>
          <p:nvPr/>
        </p:nvSpPr>
        <p:spPr bwMode="auto">
          <a:xfrm>
            <a:off x="395288" y="692150"/>
            <a:ext cx="3240087" cy="958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zh-CN" altLang="en-US" sz="2800" b="1">
                <a:solidFill>
                  <a:srgbClr val="333399"/>
                </a:solidFill>
                <a:ea typeface="华文楷体" charset="-122"/>
              </a:rPr>
              <a:t>取指    </a:t>
            </a:r>
            <a:r>
              <a:rPr lang="en-US" altLang="zh-CN" b="1">
                <a:ea typeface="华文楷体" charset="-122"/>
              </a:rPr>
              <a:t>IR←MEM[PC]  </a:t>
            </a:r>
          </a:p>
          <a:p>
            <a:pPr eaLnBrk="1" hangingPunct="1"/>
            <a:r>
              <a:rPr lang="zh-CN" altLang="en-US" sz="2800" b="1">
                <a:solidFill>
                  <a:srgbClr val="333399"/>
                </a:solidFill>
                <a:ea typeface="华文楷体" charset="-122"/>
              </a:rPr>
              <a:t>周期</a:t>
            </a:r>
            <a:r>
              <a:rPr lang="zh-CN" altLang="en-US" b="1">
                <a:ea typeface="华文楷体" charset="-122"/>
              </a:rPr>
              <a:t>：</a:t>
            </a:r>
          </a:p>
        </p:txBody>
      </p:sp>
      <p:sp>
        <p:nvSpPr>
          <p:cNvPr id="138252" name="Text Box 12"/>
          <p:cNvSpPr txBox="1">
            <a:spLocks noChangeArrowheads="1"/>
          </p:cNvSpPr>
          <p:nvPr/>
        </p:nvSpPr>
        <p:spPr bwMode="auto">
          <a:xfrm>
            <a:off x="1476375" y="1196975"/>
            <a:ext cx="172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b="1">
                <a:ea typeface="华文楷体" charset="-122"/>
              </a:rPr>
              <a:t>PC ←PC+4</a:t>
            </a:r>
          </a:p>
        </p:txBody>
      </p:sp>
      <p:sp>
        <p:nvSpPr>
          <p:cNvPr id="138253" name="Freeform 13"/>
          <p:cNvSpPr>
            <a:spLocks/>
          </p:cNvSpPr>
          <p:nvPr/>
        </p:nvSpPr>
        <p:spPr bwMode="auto">
          <a:xfrm>
            <a:off x="971550" y="3429000"/>
            <a:ext cx="4752975" cy="1152525"/>
          </a:xfrm>
          <a:custGeom>
            <a:avLst/>
            <a:gdLst>
              <a:gd name="T0" fmla="*/ 0 w 2994"/>
              <a:gd name="T1" fmla="*/ 2147483647 h 726"/>
              <a:gd name="T2" fmla="*/ 0 w 2994"/>
              <a:gd name="T3" fmla="*/ 2147483647 h 726"/>
              <a:gd name="T4" fmla="*/ 2147483647 w 2994"/>
              <a:gd name="T5" fmla="*/ 2147483647 h 726"/>
              <a:gd name="T6" fmla="*/ 2147483647 w 2994"/>
              <a:gd name="T7" fmla="*/ 0 h 726"/>
              <a:gd name="T8" fmla="*/ 0 60000 65536"/>
              <a:gd name="T9" fmla="*/ 0 60000 65536"/>
              <a:gd name="T10" fmla="*/ 0 60000 65536"/>
              <a:gd name="T11" fmla="*/ 0 60000 65536"/>
              <a:gd name="T12" fmla="*/ 0 w 2994"/>
              <a:gd name="T13" fmla="*/ 0 h 726"/>
              <a:gd name="T14" fmla="*/ 2994 w 2994"/>
              <a:gd name="T15" fmla="*/ 726 h 726"/>
            </a:gdLst>
            <a:ahLst/>
            <a:cxnLst>
              <a:cxn ang="T8">
                <a:pos x="T0" y="T1"/>
              </a:cxn>
              <a:cxn ang="T9">
                <a:pos x="T2" y="T3"/>
              </a:cxn>
              <a:cxn ang="T10">
                <a:pos x="T4" y="T5"/>
              </a:cxn>
              <a:cxn ang="T11">
                <a:pos x="T6" y="T7"/>
              </a:cxn>
            </a:cxnLst>
            <a:rect l="T12" t="T13" r="T14" b="T15"/>
            <a:pathLst>
              <a:path w="2994" h="726">
                <a:moveTo>
                  <a:pt x="0" y="726"/>
                </a:moveTo>
                <a:lnTo>
                  <a:pt x="0" y="181"/>
                </a:lnTo>
                <a:lnTo>
                  <a:pt x="2994" y="181"/>
                </a:lnTo>
                <a:lnTo>
                  <a:pt x="2994" y="0"/>
                </a:lnTo>
              </a:path>
            </a:pathLst>
          </a:custGeom>
          <a:noFill/>
          <a:ln w="28575">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38254" name="Line 14"/>
          <p:cNvSpPr>
            <a:spLocks noChangeShapeType="1"/>
          </p:cNvSpPr>
          <p:nvPr/>
        </p:nvSpPr>
        <p:spPr bwMode="auto">
          <a:xfrm flipV="1">
            <a:off x="8820150" y="1844675"/>
            <a:ext cx="0" cy="1439863"/>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55" name="Line 15"/>
          <p:cNvSpPr>
            <a:spLocks noChangeShapeType="1"/>
          </p:cNvSpPr>
          <p:nvPr/>
        </p:nvSpPr>
        <p:spPr bwMode="auto">
          <a:xfrm>
            <a:off x="7885113" y="3284538"/>
            <a:ext cx="936625"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56" name="Line 16"/>
          <p:cNvSpPr>
            <a:spLocks noChangeShapeType="1"/>
          </p:cNvSpPr>
          <p:nvPr/>
        </p:nvSpPr>
        <p:spPr bwMode="auto">
          <a:xfrm>
            <a:off x="3708400" y="3284538"/>
            <a:ext cx="863600"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57" name="Freeform 17"/>
          <p:cNvSpPr>
            <a:spLocks/>
          </p:cNvSpPr>
          <p:nvPr/>
        </p:nvSpPr>
        <p:spPr bwMode="auto">
          <a:xfrm>
            <a:off x="395288" y="1844675"/>
            <a:ext cx="8424862" cy="3384550"/>
          </a:xfrm>
          <a:custGeom>
            <a:avLst/>
            <a:gdLst>
              <a:gd name="T0" fmla="*/ 2147483647 w 5307"/>
              <a:gd name="T1" fmla="*/ 0 h 2222"/>
              <a:gd name="T2" fmla="*/ 0 w 5307"/>
              <a:gd name="T3" fmla="*/ 0 h 2222"/>
              <a:gd name="T4" fmla="*/ 0 w 5307"/>
              <a:gd name="T5" fmla="*/ 2147483647 h 2222"/>
              <a:gd name="T6" fmla="*/ 2147483647 w 5307"/>
              <a:gd name="T7" fmla="*/ 2147483647 h 2222"/>
              <a:gd name="T8" fmla="*/ 0 60000 65536"/>
              <a:gd name="T9" fmla="*/ 0 60000 65536"/>
              <a:gd name="T10" fmla="*/ 0 60000 65536"/>
              <a:gd name="T11" fmla="*/ 0 60000 65536"/>
              <a:gd name="T12" fmla="*/ 0 w 5307"/>
              <a:gd name="T13" fmla="*/ 0 h 2222"/>
              <a:gd name="T14" fmla="*/ 5307 w 5307"/>
              <a:gd name="T15" fmla="*/ 2222 h 2222"/>
            </a:gdLst>
            <a:ahLst/>
            <a:cxnLst>
              <a:cxn ang="T8">
                <a:pos x="T0" y="T1"/>
              </a:cxn>
              <a:cxn ang="T9">
                <a:pos x="T2" y="T3"/>
              </a:cxn>
              <a:cxn ang="T10">
                <a:pos x="T4" y="T5"/>
              </a:cxn>
              <a:cxn ang="T11">
                <a:pos x="T6" y="T7"/>
              </a:cxn>
            </a:cxnLst>
            <a:rect l="T12" t="T13" r="T14" b="T15"/>
            <a:pathLst>
              <a:path w="5307" h="2222">
                <a:moveTo>
                  <a:pt x="5307" y="0"/>
                </a:moveTo>
                <a:lnTo>
                  <a:pt x="0" y="0"/>
                </a:lnTo>
                <a:lnTo>
                  <a:pt x="0" y="2222"/>
                </a:lnTo>
                <a:lnTo>
                  <a:pt x="182" y="2222"/>
                </a:lnTo>
              </a:path>
            </a:pathLst>
          </a:custGeom>
          <a:noFill/>
          <a:ln w="28575">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38258" name="Line 18"/>
          <p:cNvSpPr>
            <a:spLocks noChangeShapeType="1"/>
          </p:cNvSpPr>
          <p:nvPr/>
        </p:nvSpPr>
        <p:spPr bwMode="auto">
          <a:xfrm>
            <a:off x="6659563" y="1341438"/>
            <a:ext cx="0" cy="21590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171968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8251"/>
                                        </p:tgtEl>
                                        <p:attrNameLst>
                                          <p:attrName>style.visibility</p:attrName>
                                        </p:attrNameLst>
                                      </p:cBhvr>
                                      <p:to>
                                        <p:strVal val="visible"/>
                                      </p:to>
                                    </p:set>
                                    <p:animEffect transition="in" filter="wipe(left)">
                                      <p:cBhvr>
                                        <p:cTn id="7" dur="500"/>
                                        <p:tgtEl>
                                          <p:spTgt spid="1382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8246"/>
                                        </p:tgtEl>
                                        <p:attrNameLst>
                                          <p:attrName>style.visibility</p:attrName>
                                        </p:attrNameLst>
                                      </p:cBhvr>
                                      <p:to>
                                        <p:strVal val="visible"/>
                                      </p:to>
                                    </p:set>
                                    <p:animEffect transition="in" filter="wipe(left)">
                                      <p:cBhvr>
                                        <p:cTn id="12" dur="500"/>
                                        <p:tgtEl>
                                          <p:spTgt spid="13824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38247"/>
                                        </p:tgtEl>
                                        <p:attrNameLst>
                                          <p:attrName>style.visibility</p:attrName>
                                        </p:attrNameLst>
                                      </p:cBhvr>
                                      <p:to>
                                        <p:strVal val="visible"/>
                                      </p:to>
                                    </p:set>
                                    <p:animEffect transition="in" filter="wipe(left)">
                                      <p:cBhvr>
                                        <p:cTn id="15" dur="500"/>
                                        <p:tgtEl>
                                          <p:spTgt spid="13824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8252"/>
                                        </p:tgtEl>
                                        <p:attrNameLst>
                                          <p:attrName>style.visibility</p:attrName>
                                        </p:attrNameLst>
                                      </p:cBhvr>
                                      <p:to>
                                        <p:strVal val="visible"/>
                                      </p:to>
                                    </p:set>
                                    <p:animEffect transition="in" filter="wipe(left)">
                                      <p:cBhvr>
                                        <p:cTn id="20" dur="500"/>
                                        <p:tgtEl>
                                          <p:spTgt spid="13825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8248"/>
                                        </p:tgtEl>
                                        <p:attrNameLst>
                                          <p:attrName>style.visibility</p:attrName>
                                        </p:attrNameLst>
                                      </p:cBhvr>
                                      <p:to>
                                        <p:strVal val="visible"/>
                                      </p:to>
                                    </p:set>
                                    <p:animEffect transition="in" filter="wipe(left)">
                                      <p:cBhvr>
                                        <p:cTn id="25" dur="500"/>
                                        <p:tgtEl>
                                          <p:spTgt spid="13824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38249"/>
                                        </p:tgtEl>
                                        <p:attrNameLst>
                                          <p:attrName>style.visibility</p:attrName>
                                        </p:attrNameLst>
                                      </p:cBhvr>
                                      <p:to>
                                        <p:strVal val="visible"/>
                                      </p:to>
                                    </p:set>
                                    <p:animEffect transition="in" filter="wipe(left)">
                                      <p:cBhvr>
                                        <p:cTn id="28" dur="500"/>
                                        <p:tgtEl>
                                          <p:spTgt spid="13824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38250"/>
                                        </p:tgtEl>
                                        <p:attrNameLst>
                                          <p:attrName>style.visibility</p:attrName>
                                        </p:attrNameLst>
                                      </p:cBhvr>
                                      <p:to>
                                        <p:strVal val="visible"/>
                                      </p:to>
                                    </p:set>
                                    <p:animEffect transition="in" filter="wipe(up)">
                                      <p:cBhvr>
                                        <p:cTn id="33" dur="500"/>
                                        <p:tgtEl>
                                          <p:spTgt spid="13825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38244">
                                            <p:txEl>
                                              <p:pRg st="0" end="0"/>
                                            </p:txEl>
                                          </p:spTgt>
                                        </p:tgtEl>
                                        <p:attrNameLst>
                                          <p:attrName>style.visibility</p:attrName>
                                        </p:attrNameLst>
                                      </p:cBhvr>
                                      <p:to>
                                        <p:strVal val="visible"/>
                                      </p:to>
                                    </p:set>
                                    <p:animEffect transition="in" filter="wipe(left)">
                                      <p:cBhvr>
                                        <p:cTn id="38" dur="500"/>
                                        <p:tgtEl>
                                          <p:spTgt spid="138244">
                                            <p:txEl>
                                              <p:pRg st="0" end="0"/>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138244">
                                            <p:txEl>
                                              <p:pRg st="1" end="1"/>
                                            </p:txEl>
                                          </p:spTgt>
                                        </p:tgtEl>
                                        <p:attrNameLst>
                                          <p:attrName>style.visibility</p:attrName>
                                        </p:attrNameLst>
                                      </p:cBhvr>
                                      <p:to>
                                        <p:strVal val="visible"/>
                                      </p:to>
                                    </p:set>
                                    <p:animEffect transition="in" filter="wipe(left)">
                                      <p:cBhvr>
                                        <p:cTn id="41" dur="500"/>
                                        <p:tgtEl>
                                          <p:spTgt spid="138244">
                                            <p:txEl>
                                              <p:pRg st="1" end="1"/>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38245"/>
                                        </p:tgtEl>
                                        <p:attrNameLst>
                                          <p:attrName>style.visibility</p:attrName>
                                        </p:attrNameLst>
                                      </p:cBhvr>
                                      <p:to>
                                        <p:strVal val="visible"/>
                                      </p:to>
                                    </p:set>
                                    <p:animEffect transition="in" filter="wipe(left)">
                                      <p:cBhvr>
                                        <p:cTn id="44" dur="500"/>
                                        <p:tgtEl>
                                          <p:spTgt spid="138245"/>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38258"/>
                                        </p:tgtEl>
                                        <p:attrNameLst>
                                          <p:attrName>style.visibility</p:attrName>
                                        </p:attrNameLst>
                                      </p:cBhvr>
                                      <p:to>
                                        <p:strVal val="visible"/>
                                      </p:to>
                                    </p:set>
                                    <p:animEffect transition="in" filter="wipe(left)">
                                      <p:cBhvr>
                                        <p:cTn id="47" dur="500"/>
                                        <p:tgtEl>
                                          <p:spTgt spid="13825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8253"/>
                                        </p:tgtEl>
                                        <p:attrNameLst>
                                          <p:attrName>style.visibility</p:attrName>
                                        </p:attrNameLst>
                                      </p:cBhvr>
                                      <p:to>
                                        <p:strVal val="visible"/>
                                      </p:to>
                                    </p:set>
                                    <p:animEffect transition="in" filter="wipe(left)">
                                      <p:cBhvr>
                                        <p:cTn id="52" dur="500"/>
                                        <p:tgtEl>
                                          <p:spTgt spid="138253"/>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38256"/>
                                        </p:tgtEl>
                                        <p:attrNameLst>
                                          <p:attrName>style.visibility</p:attrName>
                                        </p:attrNameLst>
                                      </p:cBhvr>
                                      <p:to>
                                        <p:strVal val="visible"/>
                                      </p:to>
                                    </p:set>
                                    <p:animEffect transition="in" filter="wipe(left)">
                                      <p:cBhvr>
                                        <p:cTn id="55" dur="500"/>
                                        <p:tgtEl>
                                          <p:spTgt spid="138256"/>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38255"/>
                                        </p:tgtEl>
                                        <p:attrNameLst>
                                          <p:attrName>style.visibility</p:attrName>
                                        </p:attrNameLst>
                                      </p:cBhvr>
                                      <p:to>
                                        <p:strVal val="visible"/>
                                      </p:to>
                                    </p:set>
                                    <p:animEffect transition="in" filter="wipe(left)">
                                      <p:cBhvr>
                                        <p:cTn id="60" dur="500"/>
                                        <p:tgtEl>
                                          <p:spTgt spid="138255"/>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138257"/>
                                        </p:tgtEl>
                                        <p:attrNameLst>
                                          <p:attrName>style.visibility</p:attrName>
                                        </p:attrNameLst>
                                      </p:cBhvr>
                                      <p:to>
                                        <p:strVal val="visible"/>
                                      </p:to>
                                    </p:set>
                                    <p:animEffect transition="in" filter="wipe(up)">
                                      <p:cBhvr>
                                        <p:cTn id="63" dur="500"/>
                                        <p:tgtEl>
                                          <p:spTgt spid="138257"/>
                                        </p:tgtEl>
                                      </p:cBhvr>
                                    </p:animEffect>
                                  </p:childTnLst>
                                </p:cTn>
                              </p:par>
                              <p:par>
                                <p:cTn id="64" presetID="22" presetClass="entr" presetSubtype="1" fill="hold" grpId="1" nodeType="withEffect">
                                  <p:stCondLst>
                                    <p:cond delay="0"/>
                                  </p:stCondLst>
                                  <p:childTnLst>
                                    <p:set>
                                      <p:cBhvr>
                                        <p:cTn id="65" dur="1" fill="hold">
                                          <p:stCondLst>
                                            <p:cond delay="0"/>
                                          </p:stCondLst>
                                        </p:cTn>
                                        <p:tgtEl>
                                          <p:spTgt spid="138255"/>
                                        </p:tgtEl>
                                        <p:attrNameLst>
                                          <p:attrName>style.visibility</p:attrName>
                                        </p:attrNameLst>
                                      </p:cBhvr>
                                      <p:to>
                                        <p:strVal val="visible"/>
                                      </p:to>
                                    </p:set>
                                    <p:animEffect transition="in" filter="wipe(up)">
                                      <p:cBhvr>
                                        <p:cTn id="66" dur="500"/>
                                        <p:tgtEl>
                                          <p:spTgt spid="138255"/>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38254"/>
                                        </p:tgtEl>
                                        <p:attrNameLst>
                                          <p:attrName>style.visibility</p:attrName>
                                        </p:attrNameLst>
                                      </p:cBhvr>
                                      <p:to>
                                        <p:strVal val="visible"/>
                                      </p:to>
                                    </p:set>
                                    <p:animEffect transition="in" filter="wipe(down)">
                                      <p:cBhvr>
                                        <p:cTn id="69" dur="500"/>
                                        <p:tgtEl>
                                          <p:spTgt spid="138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5" grpId="0" animBg="1"/>
      <p:bldP spid="138246" grpId="0" animBg="1"/>
      <p:bldP spid="138247" grpId="0" animBg="1"/>
      <p:bldP spid="138248" grpId="0" animBg="1"/>
      <p:bldP spid="138249" grpId="0" animBg="1"/>
      <p:bldP spid="138250" grpId="0" animBg="1"/>
      <p:bldP spid="138251" grpId="0" animBg="1"/>
      <p:bldP spid="138252" grpId="0"/>
      <p:bldP spid="138253" grpId="0" animBg="1"/>
      <p:bldP spid="138254" grpId="0" animBg="1"/>
      <p:bldP spid="138255" grpId="0" animBg="1"/>
      <p:bldP spid="138255" grpId="1" animBg="1"/>
      <p:bldP spid="138256" grpId="0" animBg="1"/>
      <p:bldP spid="138257" grpId="0" animBg="1"/>
      <p:bldP spid="13825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ChangeArrowheads="1"/>
          </p:cNvSpPr>
          <p:nvPr/>
        </p:nvSpPr>
        <p:spPr bwMode="auto">
          <a:xfrm>
            <a:off x="2705100" y="5080000"/>
            <a:ext cx="1366838" cy="1119188"/>
          </a:xfrm>
          <a:prstGeom prst="rect">
            <a:avLst/>
          </a:prstGeom>
          <a:solidFill>
            <a:schemeClr val="accent2"/>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37891" name="Text Box 3"/>
          <p:cNvSpPr txBox="1">
            <a:spLocks noChangeArrowheads="1"/>
          </p:cNvSpPr>
          <p:nvPr/>
        </p:nvSpPr>
        <p:spPr bwMode="auto">
          <a:xfrm>
            <a:off x="381000" y="4702175"/>
            <a:ext cx="8078788"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sz="1800" b="1">
                <a:ea typeface="宋体" charset="-122"/>
              </a:rPr>
              <a:t>Branch</a:t>
            </a:r>
            <a:r>
              <a:rPr lang="zh-CN" altLang="en-US" sz="1800" b="1">
                <a:ea typeface="宋体" charset="-122"/>
              </a:rPr>
              <a:t>型</a:t>
            </a:r>
            <a:endParaRPr lang="zh-CN" altLang="en-US" sz="1200" b="1">
              <a:ea typeface="宋体" charset="-122"/>
            </a:endParaRPr>
          </a:p>
        </p:txBody>
      </p:sp>
      <p:sp>
        <p:nvSpPr>
          <p:cNvPr id="37892" name="Text Box 4"/>
          <p:cNvSpPr txBox="1">
            <a:spLocks noChangeArrowheads="1"/>
          </p:cNvSpPr>
          <p:nvPr/>
        </p:nvSpPr>
        <p:spPr bwMode="auto">
          <a:xfrm>
            <a:off x="381000" y="5824538"/>
            <a:ext cx="8078788"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sz="1800" b="1">
                <a:ea typeface="宋体" charset="-122"/>
              </a:rPr>
              <a:t>Lw</a:t>
            </a:r>
            <a:r>
              <a:rPr lang="zh-CN" altLang="en-US" sz="1800" b="1">
                <a:ea typeface="宋体" charset="-122"/>
              </a:rPr>
              <a:t>指令</a:t>
            </a:r>
          </a:p>
        </p:txBody>
      </p:sp>
      <p:sp>
        <p:nvSpPr>
          <p:cNvPr id="37893" name="Text Box 5"/>
          <p:cNvSpPr txBox="1">
            <a:spLocks noChangeArrowheads="1"/>
          </p:cNvSpPr>
          <p:nvPr/>
        </p:nvSpPr>
        <p:spPr bwMode="auto">
          <a:xfrm>
            <a:off x="381000" y="5454650"/>
            <a:ext cx="8078788"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sz="1800" b="1">
                <a:ea typeface="宋体" charset="-122"/>
              </a:rPr>
              <a:t>Sw</a:t>
            </a:r>
            <a:r>
              <a:rPr lang="zh-CN" altLang="en-US" sz="1800" b="1">
                <a:ea typeface="宋体" charset="-122"/>
              </a:rPr>
              <a:t>指令</a:t>
            </a:r>
          </a:p>
        </p:txBody>
      </p:sp>
      <p:sp>
        <p:nvSpPr>
          <p:cNvPr id="37894" name="Text Box 6"/>
          <p:cNvSpPr txBox="1">
            <a:spLocks noChangeArrowheads="1"/>
          </p:cNvSpPr>
          <p:nvPr/>
        </p:nvSpPr>
        <p:spPr bwMode="auto">
          <a:xfrm>
            <a:off x="384175" y="5083175"/>
            <a:ext cx="8078788"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sz="1800">
                <a:ea typeface="宋体" charset="-122"/>
              </a:rPr>
              <a:t> </a:t>
            </a:r>
            <a:r>
              <a:rPr lang="en-US" altLang="zh-CN" sz="1800" b="1">
                <a:ea typeface="宋体" charset="-122"/>
              </a:rPr>
              <a:t>R </a:t>
            </a:r>
            <a:r>
              <a:rPr lang="zh-CN" altLang="en-US" sz="1800" b="1">
                <a:ea typeface="宋体" charset="-122"/>
              </a:rPr>
              <a:t>类型</a:t>
            </a:r>
          </a:p>
        </p:txBody>
      </p:sp>
      <p:sp>
        <p:nvSpPr>
          <p:cNvPr id="137223" name="Text Box 7"/>
          <p:cNvSpPr txBox="1">
            <a:spLocks noChangeArrowheads="1"/>
          </p:cNvSpPr>
          <p:nvPr/>
        </p:nvSpPr>
        <p:spPr bwMode="auto">
          <a:xfrm>
            <a:off x="381000" y="4111625"/>
            <a:ext cx="8078788" cy="588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r>
              <a:rPr lang="en-US" altLang="zh-CN" sz="1800">
                <a:ea typeface="宋体" charset="-122"/>
              </a:rPr>
              <a:t> </a:t>
            </a:r>
            <a:r>
              <a:rPr lang="en-US" altLang="zh-CN" sz="1800" b="1">
                <a:ea typeface="宋体" charset="-122"/>
              </a:rPr>
              <a:t>J </a:t>
            </a:r>
            <a:r>
              <a:rPr lang="zh-CN" altLang="en-US" sz="1800" b="1">
                <a:ea typeface="宋体" charset="-122"/>
              </a:rPr>
              <a:t>指令</a:t>
            </a:r>
            <a:endParaRPr lang="zh-CN" altLang="en-US" sz="1400" b="1">
              <a:ea typeface="宋体" charset="-122"/>
            </a:endParaRPr>
          </a:p>
          <a:p>
            <a:pPr eaLnBrk="1" hangingPunct="1"/>
            <a:r>
              <a:rPr lang="zh-CN" altLang="en-US" sz="1400" b="1">
                <a:ea typeface="宋体" charset="-122"/>
              </a:rPr>
              <a:t>                                              </a:t>
            </a:r>
          </a:p>
        </p:txBody>
      </p:sp>
      <p:sp>
        <p:nvSpPr>
          <p:cNvPr id="137224" name="Text Box 8"/>
          <p:cNvSpPr txBox="1">
            <a:spLocks noChangeArrowheads="1"/>
          </p:cNvSpPr>
          <p:nvPr/>
        </p:nvSpPr>
        <p:spPr bwMode="auto">
          <a:xfrm>
            <a:off x="1547813" y="4127500"/>
            <a:ext cx="1195387" cy="2087563"/>
          </a:xfrm>
          <a:prstGeom prst="rect">
            <a:avLst/>
          </a:prstGeom>
          <a:solidFill>
            <a:schemeClr val="bg2">
              <a:lumMod val="90000"/>
            </a:schemeClr>
          </a:solidFill>
          <a:ln>
            <a:noFill/>
          </a:ln>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endParaRPr lang="en-US" altLang="zh-CN" sz="1800" dirty="0">
              <a:ea typeface="宋体" charset="-122"/>
            </a:endParaRPr>
          </a:p>
          <a:p>
            <a:pPr eaLnBrk="1" hangingPunct="1">
              <a:spcBef>
                <a:spcPct val="10000"/>
              </a:spcBef>
            </a:pPr>
            <a:r>
              <a:rPr lang="en-US" altLang="zh-CN" sz="1600" b="1" dirty="0">
                <a:ea typeface="宋体" charset="-122"/>
              </a:rPr>
              <a:t>IR←</a:t>
            </a:r>
          </a:p>
          <a:p>
            <a:pPr eaLnBrk="1" hangingPunct="1"/>
            <a:r>
              <a:rPr lang="en-US" altLang="zh-CN" sz="1600" b="1" dirty="0">
                <a:ea typeface="宋体" charset="-122"/>
              </a:rPr>
              <a:t>MEM[PC]</a:t>
            </a:r>
          </a:p>
          <a:p>
            <a:pPr eaLnBrk="1" hangingPunct="1"/>
            <a:endParaRPr lang="en-US" altLang="zh-CN" sz="1600" b="1" dirty="0">
              <a:ea typeface="宋体" charset="-122"/>
            </a:endParaRPr>
          </a:p>
          <a:p>
            <a:pPr eaLnBrk="1" hangingPunct="1"/>
            <a:endParaRPr lang="en-US" altLang="zh-CN" sz="1600" dirty="0">
              <a:ea typeface="宋体" charset="-122"/>
            </a:endParaRPr>
          </a:p>
          <a:p>
            <a:pPr eaLnBrk="1" hangingPunct="1"/>
            <a:r>
              <a:rPr lang="en-US" altLang="zh-CN" sz="1600" b="1" dirty="0">
                <a:solidFill>
                  <a:schemeClr val="tx2"/>
                </a:solidFill>
                <a:ea typeface="宋体" charset="-122"/>
              </a:rPr>
              <a:t>PC ← </a:t>
            </a:r>
          </a:p>
          <a:p>
            <a:pPr eaLnBrk="1" hangingPunct="1"/>
            <a:r>
              <a:rPr lang="en-US" altLang="zh-CN" sz="1600" b="1" dirty="0">
                <a:solidFill>
                  <a:schemeClr val="tx2"/>
                </a:solidFill>
                <a:ea typeface="宋体" charset="-122"/>
              </a:rPr>
              <a:t>      PC+4</a:t>
            </a:r>
            <a:endParaRPr lang="en-US" altLang="zh-CN" sz="1600" dirty="0">
              <a:solidFill>
                <a:schemeClr val="tx2"/>
              </a:solidFill>
              <a:ea typeface="宋体" charset="-122"/>
            </a:endParaRPr>
          </a:p>
        </p:txBody>
      </p:sp>
      <p:sp>
        <p:nvSpPr>
          <p:cNvPr id="37897" name="Oval 9"/>
          <p:cNvSpPr>
            <a:spLocks noChangeArrowheads="1"/>
          </p:cNvSpPr>
          <p:nvPr/>
        </p:nvSpPr>
        <p:spPr bwMode="auto">
          <a:xfrm>
            <a:off x="1258888" y="1125538"/>
            <a:ext cx="762000" cy="6858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37226" name="Oval 10"/>
          <p:cNvSpPr>
            <a:spLocks noChangeArrowheads="1"/>
          </p:cNvSpPr>
          <p:nvPr/>
        </p:nvSpPr>
        <p:spPr bwMode="auto">
          <a:xfrm>
            <a:off x="2503488" y="1133475"/>
            <a:ext cx="762000" cy="6858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37227" name="Oval 11"/>
          <p:cNvSpPr>
            <a:spLocks noChangeArrowheads="1"/>
          </p:cNvSpPr>
          <p:nvPr/>
        </p:nvSpPr>
        <p:spPr bwMode="auto">
          <a:xfrm>
            <a:off x="4211638" y="1125538"/>
            <a:ext cx="762000" cy="6858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37228" name="Oval 12"/>
          <p:cNvSpPr>
            <a:spLocks noChangeArrowheads="1"/>
          </p:cNvSpPr>
          <p:nvPr/>
        </p:nvSpPr>
        <p:spPr bwMode="auto">
          <a:xfrm>
            <a:off x="6516688" y="1125538"/>
            <a:ext cx="762000" cy="6858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37229" name="Oval 13"/>
          <p:cNvSpPr>
            <a:spLocks noChangeArrowheads="1"/>
          </p:cNvSpPr>
          <p:nvPr/>
        </p:nvSpPr>
        <p:spPr bwMode="auto">
          <a:xfrm>
            <a:off x="5399088" y="2124075"/>
            <a:ext cx="762000" cy="6858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37230" name="Line 14"/>
          <p:cNvSpPr>
            <a:spLocks noChangeShapeType="1"/>
          </p:cNvSpPr>
          <p:nvPr/>
        </p:nvSpPr>
        <p:spPr bwMode="auto">
          <a:xfrm>
            <a:off x="2046288" y="1514475"/>
            <a:ext cx="457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31" name="Line 15"/>
          <p:cNvSpPr>
            <a:spLocks noChangeShapeType="1"/>
          </p:cNvSpPr>
          <p:nvPr/>
        </p:nvSpPr>
        <p:spPr bwMode="auto">
          <a:xfrm>
            <a:off x="3276600" y="1484313"/>
            <a:ext cx="93503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32" name="Line 16"/>
          <p:cNvSpPr>
            <a:spLocks noChangeShapeType="1"/>
          </p:cNvSpPr>
          <p:nvPr/>
        </p:nvSpPr>
        <p:spPr bwMode="auto">
          <a:xfrm>
            <a:off x="4859338" y="1700213"/>
            <a:ext cx="533400" cy="60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33" name="Line 17"/>
          <p:cNvSpPr>
            <a:spLocks noChangeShapeType="1"/>
          </p:cNvSpPr>
          <p:nvPr/>
        </p:nvSpPr>
        <p:spPr bwMode="auto">
          <a:xfrm>
            <a:off x="5018088" y="1514475"/>
            <a:ext cx="1524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34" name="Line 18"/>
          <p:cNvSpPr>
            <a:spLocks noChangeShapeType="1"/>
          </p:cNvSpPr>
          <p:nvPr/>
        </p:nvSpPr>
        <p:spPr bwMode="auto">
          <a:xfrm flipV="1">
            <a:off x="6084888" y="1700213"/>
            <a:ext cx="533400" cy="60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35" name="Line 19"/>
          <p:cNvSpPr>
            <a:spLocks noChangeShapeType="1"/>
          </p:cNvSpPr>
          <p:nvPr/>
        </p:nvSpPr>
        <p:spPr bwMode="auto">
          <a:xfrm>
            <a:off x="2884488" y="1819275"/>
            <a:ext cx="0" cy="1676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36" name="Line 20"/>
          <p:cNvSpPr>
            <a:spLocks noChangeShapeType="1"/>
          </p:cNvSpPr>
          <p:nvPr/>
        </p:nvSpPr>
        <p:spPr bwMode="auto">
          <a:xfrm>
            <a:off x="4637088" y="1819275"/>
            <a:ext cx="0" cy="1676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09" name="Text Box 21"/>
          <p:cNvSpPr txBox="1">
            <a:spLocks noChangeArrowheads="1"/>
          </p:cNvSpPr>
          <p:nvPr/>
        </p:nvSpPr>
        <p:spPr bwMode="auto">
          <a:xfrm>
            <a:off x="1362075" y="1285875"/>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sz="1800" b="1">
                <a:ea typeface="宋体" charset="-122"/>
              </a:rPr>
              <a:t>Sif</a:t>
            </a:r>
          </a:p>
        </p:txBody>
      </p:sp>
      <p:sp>
        <p:nvSpPr>
          <p:cNvPr id="137238" name="Text Box 22"/>
          <p:cNvSpPr txBox="1">
            <a:spLocks noChangeArrowheads="1"/>
          </p:cNvSpPr>
          <p:nvPr/>
        </p:nvSpPr>
        <p:spPr bwMode="auto">
          <a:xfrm>
            <a:off x="2654300" y="1285875"/>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sz="1600" b="1">
                <a:ea typeface="宋体" charset="-122"/>
              </a:rPr>
              <a:t>Sid</a:t>
            </a:r>
          </a:p>
        </p:txBody>
      </p:sp>
      <p:sp>
        <p:nvSpPr>
          <p:cNvPr id="137239" name="Text Box 23"/>
          <p:cNvSpPr txBox="1">
            <a:spLocks noChangeArrowheads="1"/>
          </p:cNvSpPr>
          <p:nvPr/>
        </p:nvSpPr>
        <p:spPr bwMode="auto">
          <a:xfrm>
            <a:off x="4211638" y="1268413"/>
            <a:ext cx="73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sz="1800" b="1">
                <a:ea typeface="宋体" charset="-122"/>
              </a:rPr>
              <a:t>Sexe</a:t>
            </a:r>
          </a:p>
        </p:txBody>
      </p:sp>
      <p:sp>
        <p:nvSpPr>
          <p:cNvPr id="137240" name="Text Box 24"/>
          <p:cNvSpPr txBox="1">
            <a:spLocks noChangeArrowheads="1"/>
          </p:cNvSpPr>
          <p:nvPr/>
        </p:nvSpPr>
        <p:spPr bwMode="auto">
          <a:xfrm>
            <a:off x="5335588" y="2276475"/>
            <a:ext cx="901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sz="1800" b="1">
                <a:ea typeface="宋体" charset="-122"/>
              </a:rPr>
              <a:t>Smem</a:t>
            </a:r>
          </a:p>
        </p:txBody>
      </p:sp>
      <p:sp>
        <p:nvSpPr>
          <p:cNvPr id="137241" name="Text Box 25"/>
          <p:cNvSpPr txBox="1">
            <a:spLocks noChangeArrowheads="1"/>
          </p:cNvSpPr>
          <p:nvPr/>
        </p:nvSpPr>
        <p:spPr bwMode="auto">
          <a:xfrm>
            <a:off x="6588125" y="1285875"/>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sz="1800" b="1">
                <a:ea typeface="宋体" charset="-122"/>
              </a:rPr>
              <a:t>Swb</a:t>
            </a:r>
          </a:p>
        </p:txBody>
      </p:sp>
      <p:sp>
        <p:nvSpPr>
          <p:cNvPr id="137242" name="Text Box 26"/>
          <p:cNvSpPr txBox="1">
            <a:spLocks noChangeArrowheads="1"/>
          </p:cNvSpPr>
          <p:nvPr/>
        </p:nvSpPr>
        <p:spPr bwMode="auto">
          <a:xfrm>
            <a:off x="2484438" y="2276475"/>
            <a:ext cx="381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r>
              <a:rPr lang="en-US" altLang="zh-CN" sz="1800">
                <a:ea typeface="宋体" charset="-122"/>
              </a:rPr>
              <a:t> </a:t>
            </a:r>
            <a:r>
              <a:rPr lang="en-US" altLang="zh-CN" sz="1800" b="1">
                <a:ea typeface="宋体" charset="-122"/>
              </a:rPr>
              <a:t>J</a:t>
            </a:r>
          </a:p>
          <a:p>
            <a:pPr eaLnBrk="1" hangingPunct="1"/>
            <a:r>
              <a:rPr lang="zh-CN" altLang="en-US" sz="1800" b="1">
                <a:ea typeface="宋体" charset="-122"/>
              </a:rPr>
              <a:t>指</a:t>
            </a:r>
          </a:p>
          <a:p>
            <a:pPr eaLnBrk="1" hangingPunct="1"/>
            <a:r>
              <a:rPr lang="zh-CN" altLang="en-US" sz="1800" b="1">
                <a:ea typeface="宋体" charset="-122"/>
              </a:rPr>
              <a:t>令</a:t>
            </a:r>
          </a:p>
        </p:txBody>
      </p:sp>
      <p:sp>
        <p:nvSpPr>
          <p:cNvPr id="137243" name="Text Box 27"/>
          <p:cNvSpPr txBox="1">
            <a:spLocks noChangeArrowheads="1"/>
          </p:cNvSpPr>
          <p:nvPr/>
        </p:nvSpPr>
        <p:spPr bwMode="auto">
          <a:xfrm>
            <a:off x="3163888" y="1046163"/>
            <a:ext cx="11922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r>
              <a:rPr lang="en-US" altLang="zh-CN" sz="1800">
                <a:ea typeface="宋体" charset="-122"/>
              </a:rPr>
              <a:t> </a:t>
            </a:r>
            <a:r>
              <a:rPr lang="zh-CN" altLang="en-US" sz="1800" b="1">
                <a:ea typeface="宋体" charset="-122"/>
              </a:rPr>
              <a:t>非 </a:t>
            </a:r>
            <a:r>
              <a:rPr lang="en-US" altLang="zh-CN" sz="1800" b="1">
                <a:ea typeface="宋体" charset="-122"/>
              </a:rPr>
              <a:t>J </a:t>
            </a:r>
            <a:r>
              <a:rPr lang="zh-CN" altLang="en-US" sz="1800" b="1">
                <a:ea typeface="宋体" charset="-122"/>
              </a:rPr>
              <a:t>指令</a:t>
            </a:r>
          </a:p>
        </p:txBody>
      </p:sp>
      <p:sp>
        <p:nvSpPr>
          <p:cNvPr id="137244" name="Text Box 28"/>
          <p:cNvSpPr txBox="1">
            <a:spLocks noChangeArrowheads="1"/>
          </p:cNvSpPr>
          <p:nvPr/>
        </p:nvSpPr>
        <p:spPr bwMode="auto">
          <a:xfrm>
            <a:off x="3703638" y="2397125"/>
            <a:ext cx="9921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r>
              <a:rPr lang="en-US" altLang="zh-CN" sz="1800" b="1">
                <a:ea typeface="宋体" charset="-122"/>
              </a:rPr>
              <a:t>Branch</a:t>
            </a:r>
          </a:p>
          <a:p>
            <a:pPr algn="ctr" eaLnBrk="1" hangingPunct="1"/>
            <a:r>
              <a:rPr lang="zh-CN" altLang="en-US" sz="1800" b="1">
                <a:ea typeface="宋体" charset="-122"/>
              </a:rPr>
              <a:t>指令</a:t>
            </a:r>
          </a:p>
        </p:txBody>
      </p:sp>
      <p:sp>
        <p:nvSpPr>
          <p:cNvPr id="137245" name="Line 29"/>
          <p:cNvSpPr>
            <a:spLocks noChangeShapeType="1"/>
          </p:cNvSpPr>
          <p:nvPr/>
        </p:nvSpPr>
        <p:spPr bwMode="auto">
          <a:xfrm>
            <a:off x="5795963" y="2781300"/>
            <a:ext cx="0"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46" name="Text Box 30"/>
          <p:cNvSpPr txBox="1">
            <a:spLocks noChangeArrowheads="1"/>
          </p:cNvSpPr>
          <p:nvPr/>
        </p:nvSpPr>
        <p:spPr bwMode="auto">
          <a:xfrm>
            <a:off x="4859338" y="2992438"/>
            <a:ext cx="1073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sz="1800" b="1">
                <a:ea typeface="宋体" charset="-122"/>
              </a:rPr>
              <a:t>SW</a:t>
            </a:r>
            <a:r>
              <a:rPr lang="zh-CN" altLang="en-US" sz="1800" b="1">
                <a:ea typeface="宋体" charset="-122"/>
              </a:rPr>
              <a:t>指令</a:t>
            </a:r>
          </a:p>
        </p:txBody>
      </p:sp>
      <p:sp>
        <p:nvSpPr>
          <p:cNvPr id="137247" name="Text Box 31"/>
          <p:cNvSpPr txBox="1">
            <a:spLocks noChangeArrowheads="1"/>
          </p:cNvSpPr>
          <p:nvPr/>
        </p:nvSpPr>
        <p:spPr bwMode="auto">
          <a:xfrm>
            <a:off x="6227763" y="1989138"/>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sz="1800" b="1">
                <a:ea typeface="宋体" charset="-122"/>
              </a:rPr>
              <a:t>LW</a:t>
            </a:r>
            <a:r>
              <a:rPr lang="zh-CN" altLang="en-US" sz="1800" b="1">
                <a:ea typeface="宋体" charset="-122"/>
              </a:rPr>
              <a:t>指令</a:t>
            </a:r>
          </a:p>
        </p:txBody>
      </p:sp>
      <p:sp>
        <p:nvSpPr>
          <p:cNvPr id="137248" name="Text Box 32"/>
          <p:cNvSpPr txBox="1">
            <a:spLocks noChangeArrowheads="1"/>
          </p:cNvSpPr>
          <p:nvPr/>
        </p:nvSpPr>
        <p:spPr bwMode="auto">
          <a:xfrm>
            <a:off x="4859338" y="1563688"/>
            <a:ext cx="15303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sz="1600" b="1">
                <a:ea typeface="宋体" charset="-122"/>
              </a:rPr>
              <a:t>SW </a:t>
            </a:r>
            <a:r>
              <a:rPr lang="en-US" altLang="zh-CN" sz="1600" b="1">
                <a:solidFill>
                  <a:schemeClr val="tx2"/>
                </a:solidFill>
                <a:ea typeface="宋体" charset="-122"/>
              </a:rPr>
              <a:t>/</a:t>
            </a:r>
            <a:r>
              <a:rPr lang="en-US" altLang="zh-CN" sz="1600" b="1">
                <a:ea typeface="宋体" charset="-122"/>
              </a:rPr>
              <a:t> LW</a:t>
            </a:r>
            <a:r>
              <a:rPr lang="zh-CN" altLang="en-US" sz="1600" b="1">
                <a:ea typeface="宋体" charset="-122"/>
              </a:rPr>
              <a:t>指令</a:t>
            </a:r>
          </a:p>
        </p:txBody>
      </p:sp>
      <p:sp>
        <p:nvSpPr>
          <p:cNvPr id="137249" name="Text Box 33"/>
          <p:cNvSpPr txBox="1">
            <a:spLocks noChangeArrowheads="1"/>
          </p:cNvSpPr>
          <p:nvPr/>
        </p:nvSpPr>
        <p:spPr bwMode="auto">
          <a:xfrm>
            <a:off x="4572000" y="842963"/>
            <a:ext cx="37004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r>
              <a:rPr lang="zh-CN" altLang="en-US" sz="1600" b="1">
                <a:ea typeface="宋体" charset="-122"/>
              </a:rPr>
              <a:t>非 </a:t>
            </a:r>
            <a:r>
              <a:rPr lang="en-US" altLang="zh-CN" sz="1600" b="1">
                <a:ea typeface="宋体" charset="-122"/>
              </a:rPr>
              <a:t>Branch </a:t>
            </a:r>
            <a:r>
              <a:rPr lang="en-US" altLang="zh-CN" sz="1600" b="1">
                <a:solidFill>
                  <a:schemeClr val="tx2"/>
                </a:solidFill>
                <a:ea typeface="宋体" charset="-122"/>
              </a:rPr>
              <a:t>/</a:t>
            </a:r>
            <a:r>
              <a:rPr lang="en-US" altLang="zh-CN" sz="1600" b="1">
                <a:ea typeface="宋体" charset="-122"/>
              </a:rPr>
              <a:t> SW </a:t>
            </a:r>
            <a:r>
              <a:rPr lang="en-US" altLang="zh-CN" sz="1600" b="1">
                <a:solidFill>
                  <a:schemeClr val="tx2"/>
                </a:solidFill>
                <a:ea typeface="宋体" charset="-122"/>
              </a:rPr>
              <a:t>/</a:t>
            </a:r>
            <a:r>
              <a:rPr lang="en-US" altLang="zh-CN" sz="1600" b="1">
                <a:ea typeface="宋体" charset="-122"/>
              </a:rPr>
              <a:t> LW</a:t>
            </a:r>
            <a:r>
              <a:rPr lang="zh-CN" altLang="en-US" sz="1600" b="1">
                <a:ea typeface="宋体" charset="-122"/>
              </a:rPr>
              <a:t>指令</a:t>
            </a:r>
          </a:p>
        </p:txBody>
      </p:sp>
      <p:sp>
        <p:nvSpPr>
          <p:cNvPr id="37922" name="Text Box 34"/>
          <p:cNvSpPr txBox="1">
            <a:spLocks noChangeArrowheads="1"/>
          </p:cNvSpPr>
          <p:nvPr/>
        </p:nvSpPr>
        <p:spPr bwMode="auto">
          <a:xfrm>
            <a:off x="381000" y="3735388"/>
            <a:ext cx="8078788"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zh-CN" altLang="en-US" sz="1800" b="1">
                <a:ea typeface="宋体" charset="-122"/>
              </a:rPr>
              <a:t>指令步骤     读取指令     指令译码      执行运算       内存读写         数据写回</a:t>
            </a:r>
          </a:p>
        </p:txBody>
      </p:sp>
      <p:sp>
        <p:nvSpPr>
          <p:cNvPr id="37923" name="Line 35"/>
          <p:cNvSpPr>
            <a:spLocks noChangeShapeType="1"/>
          </p:cNvSpPr>
          <p:nvPr/>
        </p:nvSpPr>
        <p:spPr bwMode="auto">
          <a:xfrm>
            <a:off x="1547813" y="3736975"/>
            <a:ext cx="0" cy="2438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4" name="Line 37"/>
          <p:cNvSpPr>
            <a:spLocks noChangeShapeType="1"/>
          </p:cNvSpPr>
          <p:nvPr/>
        </p:nvSpPr>
        <p:spPr bwMode="auto">
          <a:xfrm>
            <a:off x="5334000" y="3740150"/>
            <a:ext cx="0" cy="2438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5" name="Line 38"/>
          <p:cNvSpPr>
            <a:spLocks noChangeShapeType="1"/>
          </p:cNvSpPr>
          <p:nvPr/>
        </p:nvSpPr>
        <p:spPr bwMode="auto">
          <a:xfrm>
            <a:off x="6858000" y="3740150"/>
            <a:ext cx="0" cy="2438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55" name="Text Box 39"/>
          <p:cNvSpPr txBox="1">
            <a:spLocks noChangeArrowheads="1"/>
          </p:cNvSpPr>
          <p:nvPr/>
        </p:nvSpPr>
        <p:spPr bwMode="auto">
          <a:xfrm>
            <a:off x="4041775" y="5092700"/>
            <a:ext cx="1331913" cy="1116013"/>
          </a:xfrm>
          <a:prstGeom prst="rect">
            <a:avLst/>
          </a:prstGeom>
          <a:solidFill>
            <a:schemeClr val="accent6">
              <a:lumMod val="40000"/>
              <a:lumOff val="60000"/>
            </a:schemeClr>
          </a:solidFill>
          <a:ln>
            <a:noFill/>
          </a:ln>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40000"/>
              </a:spcBef>
            </a:pPr>
            <a:r>
              <a:rPr lang="en-US" altLang="zh-CN" sz="1600" b="1">
                <a:ea typeface="华文楷体" charset="-122"/>
              </a:rPr>
              <a:t>C←A op B</a:t>
            </a:r>
            <a:r>
              <a:rPr lang="en-US" altLang="zh-CN" sz="1600" b="1">
                <a:ea typeface="宋体" charset="-122"/>
              </a:rPr>
              <a:t> </a:t>
            </a:r>
          </a:p>
          <a:p>
            <a:pPr eaLnBrk="1" hangingPunct="1">
              <a:spcBef>
                <a:spcPct val="50000"/>
              </a:spcBef>
            </a:pPr>
            <a:r>
              <a:rPr lang="en-US" altLang="zh-CN" sz="1600" b="1" dirty="0">
                <a:ea typeface="宋体" charset="-122"/>
              </a:rPr>
              <a:t>C←A + </a:t>
            </a:r>
            <a:r>
              <a:rPr lang="zh-CN" altLang="en-US" sz="1600" b="1" dirty="0">
                <a:ea typeface="宋体" charset="-122"/>
              </a:rPr>
              <a:t>符</a:t>
            </a:r>
          </a:p>
          <a:p>
            <a:pPr eaLnBrk="1" hangingPunct="1">
              <a:spcBef>
                <a:spcPct val="25000"/>
              </a:spcBef>
            </a:pPr>
            <a:r>
              <a:rPr lang="zh-CN" altLang="en-US" sz="1600" b="1" dirty="0">
                <a:ea typeface="宋体" charset="-122"/>
              </a:rPr>
              <a:t>号扩展</a:t>
            </a:r>
            <a:r>
              <a:rPr lang="en-US" altLang="zh-CN" sz="1600" b="1" dirty="0">
                <a:ea typeface="宋体" charset="-122"/>
              </a:rPr>
              <a:t>(</a:t>
            </a:r>
            <a:r>
              <a:rPr lang="en-US" altLang="zh-CN" sz="1600" b="1" dirty="0" err="1">
                <a:ea typeface="宋体" charset="-122"/>
              </a:rPr>
              <a:t>Imm</a:t>
            </a:r>
            <a:r>
              <a:rPr lang="en-US" altLang="zh-CN" sz="1600" b="1" dirty="0">
                <a:ea typeface="宋体" charset="-122"/>
              </a:rPr>
              <a:t>)</a:t>
            </a:r>
          </a:p>
        </p:txBody>
      </p:sp>
      <p:sp>
        <p:nvSpPr>
          <p:cNvPr id="137256" name="Text Box 40"/>
          <p:cNvSpPr txBox="1">
            <a:spLocks noChangeArrowheads="1"/>
          </p:cNvSpPr>
          <p:nvPr/>
        </p:nvSpPr>
        <p:spPr bwMode="auto">
          <a:xfrm>
            <a:off x="4114800" y="4711700"/>
            <a:ext cx="12192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lnSpc>
                <a:spcPct val="80000"/>
              </a:lnSpc>
            </a:pPr>
            <a:r>
              <a:rPr lang="zh-CN" altLang="en-US" sz="1400" b="1">
                <a:ea typeface="宋体" charset="-122"/>
              </a:rPr>
              <a:t>若条件成立</a:t>
            </a:r>
          </a:p>
          <a:p>
            <a:pPr eaLnBrk="1" hangingPunct="1">
              <a:lnSpc>
                <a:spcPct val="80000"/>
              </a:lnSpc>
            </a:pPr>
            <a:r>
              <a:rPr lang="zh-CN" altLang="en-US" sz="1400" b="1">
                <a:ea typeface="宋体" charset="-122"/>
              </a:rPr>
              <a:t>则  </a:t>
            </a:r>
            <a:r>
              <a:rPr lang="en-US" altLang="zh-CN" sz="1400" b="1">
                <a:ea typeface="宋体" charset="-122"/>
              </a:rPr>
              <a:t>PC←R</a:t>
            </a:r>
          </a:p>
        </p:txBody>
      </p:sp>
      <p:sp>
        <p:nvSpPr>
          <p:cNvPr id="37928" name="Line 41"/>
          <p:cNvSpPr>
            <a:spLocks noChangeShapeType="1"/>
          </p:cNvSpPr>
          <p:nvPr/>
        </p:nvSpPr>
        <p:spPr bwMode="auto">
          <a:xfrm>
            <a:off x="2743200" y="3740150"/>
            <a:ext cx="0" cy="2438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9" name="Line 42"/>
          <p:cNvSpPr>
            <a:spLocks noChangeShapeType="1"/>
          </p:cNvSpPr>
          <p:nvPr/>
        </p:nvSpPr>
        <p:spPr bwMode="auto">
          <a:xfrm>
            <a:off x="4038600" y="3740150"/>
            <a:ext cx="0" cy="2438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0" name="Text Box 43"/>
          <p:cNvSpPr txBox="1">
            <a:spLocks noChangeArrowheads="1"/>
          </p:cNvSpPr>
          <p:nvPr/>
        </p:nvSpPr>
        <p:spPr bwMode="auto">
          <a:xfrm>
            <a:off x="179388" y="187325"/>
            <a:ext cx="6769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zh-CN" altLang="en-US" sz="2800" b="1">
                <a:solidFill>
                  <a:srgbClr val="C00000"/>
                </a:solidFill>
                <a:ea typeface="宋体" charset="-122"/>
              </a:rPr>
              <a:t>状态转移图和指令各执行步骤的操作功能</a:t>
            </a:r>
          </a:p>
        </p:txBody>
      </p:sp>
      <p:sp>
        <p:nvSpPr>
          <p:cNvPr id="137260" name="Freeform 44"/>
          <p:cNvSpPr>
            <a:spLocks/>
          </p:cNvSpPr>
          <p:nvPr/>
        </p:nvSpPr>
        <p:spPr bwMode="auto">
          <a:xfrm>
            <a:off x="855663" y="1470025"/>
            <a:ext cx="2016125" cy="2016125"/>
          </a:xfrm>
          <a:custGeom>
            <a:avLst/>
            <a:gdLst>
              <a:gd name="T0" fmla="*/ 2147483647 w 1270"/>
              <a:gd name="T1" fmla="*/ 2147483647 h 1270"/>
              <a:gd name="T2" fmla="*/ 0 w 1270"/>
              <a:gd name="T3" fmla="*/ 2147483647 h 1270"/>
              <a:gd name="T4" fmla="*/ 0 w 1270"/>
              <a:gd name="T5" fmla="*/ 0 h 1270"/>
              <a:gd name="T6" fmla="*/ 2147483647 w 1270"/>
              <a:gd name="T7" fmla="*/ 0 h 1270"/>
              <a:gd name="T8" fmla="*/ 0 60000 65536"/>
              <a:gd name="T9" fmla="*/ 0 60000 65536"/>
              <a:gd name="T10" fmla="*/ 0 60000 65536"/>
              <a:gd name="T11" fmla="*/ 0 60000 65536"/>
              <a:gd name="T12" fmla="*/ 0 w 1270"/>
              <a:gd name="T13" fmla="*/ 0 h 1270"/>
              <a:gd name="T14" fmla="*/ 1270 w 1270"/>
              <a:gd name="T15" fmla="*/ 1270 h 1270"/>
            </a:gdLst>
            <a:ahLst/>
            <a:cxnLst>
              <a:cxn ang="T8">
                <a:pos x="T0" y="T1"/>
              </a:cxn>
              <a:cxn ang="T9">
                <a:pos x="T2" y="T3"/>
              </a:cxn>
              <a:cxn ang="T10">
                <a:pos x="T4" y="T5"/>
              </a:cxn>
              <a:cxn ang="T11">
                <a:pos x="T6" y="T7"/>
              </a:cxn>
            </a:cxnLst>
            <a:rect l="T12" t="T13" r="T14" b="T15"/>
            <a:pathLst>
              <a:path w="1270" h="1270">
                <a:moveTo>
                  <a:pt x="1270" y="1270"/>
                </a:moveTo>
                <a:lnTo>
                  <a:pt x="0" y="1270"/>
                </a:lnTo>
                <a:lnTo>
                  <a:pt x="0" y="0"/>
                </a:lnTo>
                <a:lnTo>
                  <a:pt x="272" y="0"/>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37261" name="Line 45"/>
          <p:cNvSpPr>
            <a:spLocks noChangeShapeType="1"/>
          </p:cNvSpPr>
          <p:nvPr/>
        </p:nvSpPr>
        <p:spPr bwMode="auto">
          <a:xfrm flipH="1">
            <a:off x="2843213" y="3486150"/>
            <a:ext cx="18002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7262" name="Line 46"/>
          <p:cNvSpPr>
            <a:spLocks noChangeShapeType="1"/>
          </p:cNvSpPr>
          <p:nvPr/>
        </p:nvSpPr>
        <p:spPr bwMode="auto">
          <a:xfrm flipH="1">
            <a:off x="4643438" y="3471863"/>
            <a:ext cx="11525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7263" name="Freeform 47"/>
          <p:cNvSpPr>
            <a:spLocks/>
          </p:cNvSpPr>
          <p:nvPr/>
        </p:nvSpPr>
        <p:spPr bwMode="auto">
          <a:xfrm>
            <a:off x="5795963" y="1516063"/>
            <a:ext cx="1944687" cy="1944687"/>
          </a:xfrm>
          <a:custGeom>
            <a:avLst/>
            <a:gdLst>
              <a:gd name="T0" fmla="*/ 2147483647 w 1225"/>
              <a:gd name="T1" fmla="*/ 0 h 1225"/>
              <a:gd name="T2" fmla="*/ 2147483647 w 1225"/>
              <a:gd name="T3" fmla="*/ 0 h 1225"/>
              <a:gd name="T4" fmla="*/ 2147483647 w 1225"/>
              <a:gd name="T5" fmla="*/ 2147483647 h 1225"/>
              <a:gd name="T6" fmla="*/ 0 w 1225"/>
              <a:gd name="T7" fmla="*/ 2147483647 h 1225"/>
              <a:gd name="T8" fmla="*/ 0 60000 65536"/>
              <a:gd name="T9" fmla="*/ 0 60000 65536"/>
              <a:gd name="T10" fmla="*/ 0 60000 65536"/>
              <a:gd name="T11" fmla="*/ 0 60000 65536"/>
              <a:gd name="T12" fmla="*/ 0 w 1225"/>
              <a:gd name="T13" fmla="*/ 0 h 1225"/>
              <a:gd name="T14" fmla="*/ 1225 w 1225"/>
              <a:gd name="T15" fmla="*/ 1225 h 1225"/>
            </a:gdLst>
            <a:ahLst/>
            <a:cxnLst>
              <a:cxn ang="T8">
                <a:pos x="T0" y="T1"/>
              </a:cxn>
              <a:cxn ang="T9">
                <a:pos x="T2" y="T3"/>
              </a:cxn>
              <a:cxn ang="T10">
                <a:pos x="T4" y="T5"/>
              </a:cxn>
              <a:cxn ang="T11">
                <a:pos x="T6" y="T7"/>
              </a:cxn>
            </a:cxnLst>
            <a:rect l="T12" t="T13" r="T14" b="T15"/>
            <a:pathLst>
              <a:path w="1225" h="1225">
                <a:moveTo>
                  <a:pt x="953" y="0"/>
                </a:moveTo>
                <a:lnTo>
                  <a:pt x="1225" y="0"/>
                </a:lnTo>
                <a:lnTo>
                  <a:pt x="1225" y="1225"/>
                </a:lnTo>
                <a:lnTo>
                  <a:pt x="0" y="1225"/>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endParaRPr lang="zh-CN" altLang="en-US">
              <a:ea typeface="华文楷体" charset="-122"/>
            </a:endParaRPr>
          </a:p>
        </p:txBody>
      </p:sp>
      <p:sp>
        <p:nvSpPr>
          <p:cNvPr id="137264" name="Text Box 48"/>
          <p:cNvSpPr txBox="1">
            <a:spLocks noChangeArrowheads="1"/>
          </p:cNvSpPr>
          <p:nvPr/>
        </p:nvSpPr>
        <p:spPr bwMode="auto">
          <a:xfrm>
            <a:off x="2660650" y="4129088"/>
            <a:ext cx="158273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sz="1400" b="1">
                <a:solidFill>
                  <a:schemeClr val="tx2"/>
                </a:solidFill>
                <a:ea typeface="华文楷体" charset="-122"/>
              </a:rPr>
              <a:t>PC←PC[31..28]</a:t>
            </a:r>
          </a:p>
          <a:p>
            <a:pPr eaLnBrk="1" hangingPunct="1"/>
            <a:r>
              <a:rPr lang="zh-CN" altLang="zh-CN" sz="1600" b="1">
                <a:solidFill>
                  <a:schemeClr val="tx2"/>
                </a:solidFill>
                <a:ea typeface="华文楷体" charset="-122"/>
              </a:rPr>
              <a:t>‖</a:t>
            </a:r>
            <a:r>
              <a:rPr lang="en-US" altLang="zh-CN" sz="1600" b="1">
                <a:solidFill>
                  <a:schemeClr val="tx2"/>
                </a:solidFill>
                <a:ea typeface="华文楷体" charset="-122"/>
              </a:rPr>
              <a:t>(target&lt;&lt;2)</a:t>
            </a:r>
          </a:p>
        </p:txBody>
      </p:sp>
      <p:sp>
        <p:nvSpPr>
          <p:cNvPr id="137265" name="Text Box 49"/>
          <p:cNvSpPr txBox="1">
            <a:spLocks noChangeArrowheads="1"/>
          </p:cNvSpPr>
          <p:nvPr/>
        </p:nvSpPr>
        <p:spPr bwMode="auto">
          <a:xfrm>
            <a:off x="5435600" y="5414963"/>
            <a:ext cx="14398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sz="1600" b="1">
                <a:ea typeface="华文楷体" charset="-122"/>
              </a:rPr>
              <a:t>Mem[C]←B</a:t>
            </a:r>
          </a:p>
        </p:txBody>
      </p:sp>
      <p:sp>
        <p:nvSpPr>
          <p:cNvPr id="137266" name="Text Box 50"/>
          <p:cNvSpPr txBox="1">
            <a:spLocks noChangeArrowheads="1"/>
          </p:cNvSpPr>
          <p:nvPr/>
        </p:nvSpPr>
        <p:spPr bwMode="auto">
          <a:xfrm>
            <a:off x="6937375" y="5083175"/>
            <a:ext cx="1439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sz="1600" b="1">
                <a:ea typeface="华文楷体" charset="-122"/>
              </a:rPr>
              <a:t>Reg[rd]←C</a:t>
            </a:r>
          </a:p>
        </p:txBody>
      </p:sp>
      <p:sp>
        <p:nvSpPr>
          <p:cNvPr id="137267" name="Text Box 51"/>
          <p:cNvSpPr txBox="1">
            <a:spLocks noChangeArrowheads="1"/>
          </p:cNvSpPr>
          <p:nvPr/>
        </p:nvSpPr>
        <p:spPr bwMode="auto">
          <a:xfrm>
            <a:off x="5364163" y="5835650"/>
            <a:ext cx="1584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sz="1600" b="1">
                <a:ea typeface="华文楷体" charset="-122"/>
              </a:rPr>
              <a:t>DR←Mem[C]</a:t>
            </a:r>
          </a:p>
        </p:txBody>
      </p:sp>
      <p:sp>
        <p:nvSpPr>
          <p:cNvPr id="137268" name="Text Box 52"/>
          <p:cNvSpPr txBox="1">
            <a:spLocks noChangeArrowheads="1"/>
          </p:cNvSpPr>
          <p:nvPr/>
        </p:nvSpPr>
        <p:spPr bwMode="auto">
          <a:xfrm>
            <a:off x="6877050" y="5843588"/>
            <a:ext cx="1512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50000"/>
              </a:spcBef>
            </a:pPr>
            <a:r>
              <a:rPr lang="en-US" altLang="zh-CN" sz="1600" b="1">
                <a:ea typeface="华文楷体" charset="-122"/>
              </a:rPr>
              <a:t>Reg[rt]←DR</a:t>
            </a:r>
          </a:p>
        </p:txBody>
      </p:sp>
      <p:sp>
        <p:nvSpPr>
          <p:cNvPr id="137269" name="Text Box 53"/>
          <p:cNvSpPr txBox="1">
            <a:spLocks noChangeArrowheads="1"/>
          </p:cNvSpPr>
          <p:nvPr/>
        </p:nvSpPr>
        <p:spPr bwMode="auto">
          <a:xfrm>
            <a:off x="2692400" y="4681538"/>
            <a:ext cx="132715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lnSpc>
                <a:spcPct val="80000"/>
              </a:lnSpc>
            </a:pPr>
            <a:r>
              <a:rPr lang="en-US" altLang="zh-CN" sz="1100" b="1">
                <a:solidFill>
                  <a:schemeClr val="tx2"/>
                </a:solidFill>
                <a:ea typeface="宋体" charset="-122"/>
              </a:rPr>
              <a:t>C←PC+(</a:t>
            </a:r>
            <a:r>
              <a:rPr lang="zh-CN" altLang="en-US" sz="1100" b="1">
                <a:solidFill>
                  <a:schemeClr val="tx2"/>
                </a:solidFill>
                <a:ea typeface="宋体" charset="-122"/>
              </a:rPr>
              <a:t>符号扩展</a:t>
            </a:r>
          </a:p>
          <a:p>
            <a:pPr eaLnBrk="1" hangingPunct="1">
              <a:lnSpc>
                <a:spcPct val="80000"/>
              </a:lnSpc>
            </a:pPr>
            <a:r>
              <a:rPr lang="en-US" altLang="zh-CN" sz="1100" b="1">
                <a:solidFill>
                  <a:schemeClr val="tx2"/>
                </a:solidFill>
                <a:ea typeface="宋体" charset="-122"/>
              </a:rPr>
              <a:t>(imm)&lt;&lt;2</a:t>
            </a:r>
            <a:r>
              <a:rPr lang="en-US" altLang="zh-CN" sz="1800" b="1">
                <a:solidFill>
                  <a:schemeClr val="tx2"/>
                </a:solidFill>
                <a:ea typeface="宋体" charset="-122"/>
              </a:rPr>
              <a:t>)</a:t>
            </a:r>
          </a:p>
          <a:p>
            <a:pPr eaLnBrk="1" hangingPunct="1">
              <a:lnSpc>
                <a:spcPct val="80000"/>
              </a:lnSpc>
            </a:pPr>
            <a:endParaRPr lang="en-US" altLang="zh-CN" sz="1800" b="1">
              <a:solidFill>
                <a:schemeClr val="tx2"/>
              </a:solidFill>
              <a:ea typeface="宋体" charset="-122"/>
            </a:endParaRPr>
          </a:p>
        </p:txBody>
      </p:sp>
      <p:sp>
        <p:nvSpPr>
          <p:cNvPr id="37941" name="Line 55"/>
          <p:cNvSpPr>
            <a:spLocks noChangeShapeType="1"/>
          </p:cNvSpPr>
          <p:nvPr/>
        </p:nvSpPr>
        <p:spPr bwMode="auto">
          <a:xfrm>
            <a:off x="920750" y="1463675"/>
            <a:ext cx="3587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42" name="Text Box 56"/>
          <p:cNvSpPr txBox="1">
            <a:spLocks noChangeArrowheads="1"/>
          </p:cNvSpPr>
          <p:nvPr/>
        </p:nvSpPr>
        <p:spPr bwMode="auto">
          <a:xfrm>
            <a:off x="971550" y="1916113"/>
            <a:ext cx="1223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r>
              <a:rPr lang="zh-CN" altLang="en-US" b="1">
                <a:solidFill>
                  <a:schemeClr val="tx2"/>
                </a:solidFill>
                <a:ea typeface="华文楷体" charset="-122"/>
              </a:rPr>
              <a:t>取指周期</a:t>
            </a:r>
          </a:p>
        </p:txBody>
      </p:sp>
      <p:sp>
        <p:nvSpPr>
          <p:cNvPr id="137273" name="Text Box 57"/>
          <p:cNvSpPr txBox="1">
            <a:spLocks noChangeArrowheads="1"/>
          </p:cNvSpPr>
          <p:nvPr/>
        </p:nvSpPr>
        <p:spPr bwMode="auto">
          <a:xfrm>
            <a:off x="2268538" y="1916113"/>
            <a:ext cx="1223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r>
              <a:rPr lang="zh-CN" altLang="en-US" b="1">
                <a:solidFill>
                  <a:schemeClr val="tx2"/>
                </a:solidFill>
                <a:ea typeface="华文楷体" charset="-122"/>
              </a:rPr>
              <a:t>译码周期</a:t>
            </a:r>
          </a:p>
        </p:txBody>
      </p:sp>
      <p:sp>
        <p:nvSpPr>
          <p:cNvPr id="137274" name="Rectangle 58"/>
          <p:cNvSpPr>
            <a:spLocks noChangeArrowheads="1"/>
          </p:cNvSpPr>
          <p:nvPr/>
        </p:nvSpPr>
        <p:spPr bwMode="auto">
          <a:xfrm>
            <a:off x="4019550" y="1916113"/>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r>
              <a:rPr lang="zh-CN" altLang="en-US" b="1">
                <a:solidFill>
                  <a:schemeClr val="tx2"/>
                </a:solidFill>
                <a:ea typeface="华文楷体" charset="-122"/>
              </a:rPr>
              <a:t>执行周期</a:t>
            </a:r>
          </a:p>
        </p:txBody>
      </p:sp>
      <p:sp>
        <p:nvSpPr>
          <p:cNvPr id="137275" name="Rectangle 59"/>
          <p:cNvSpPr>
            <a:spLocks noChangeArrowheads="1"/>
          </p:cNvSpPr>
          <p:nvPr/>
        </p:nvSpPr>
        <p:spPr bwMode="auto">
          <a:xfrm>
            <a:off x="5767388" y="2767013"/>
            <a:ext cx="120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r>
              <a:rPr lang="zh-CN" altLang="en-US" b="1">
                <a:solidFill>
                  <a:schemeClr val="tx2"/>
                </a:solidFill>
                <a:ea typeface="华文楷体" charset="-122"/>
              </a:rPr>
              <a:t>访存周期</a:t>
            </a:r>
          </a:p>
        </p:txBody>
      </p:sp>
      <p:sp>
        <p:nvSpPr>
          <p:cNvPr id="137276" name="Rectangle 60"/>
          <p:cNvSpPr>
            <a:spLocks noChangeArrowheads="1"/>
          </p:cNvSpPr>
          <p:nvPr/>
        </p:nvSpPr>
        <p:spPr bwMode="auto">
          <a:xfrm>
            <a:off x="6875463" y="1714500"/>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eaLnBrk="1" hangingPunct="1">
              <a:spcBef>
                <a:spcPct val="50000"/>
              </a:spcBef>
            </a:pPr>
            <a:r>
              <a:rPr lang="zh-CN" altLang="en-US" b="1">
                <a:solidFill>
                  <a:schemeClr val="tx2"/>
                </a:solidFill>
                <a:ea typeface="华文楷体" charset="-122"/>
              </a:rPr>
              <a:t>写回周期</a:t>
            </a:r>
          </a:p>
        </p:txBody>
      </p:sp>
      <p:sp>
        <p:nvSpPr>
          <p:cNvPr id="62" name="矩形 61"/>
          <p:cNvSpPr>
            <a:spLocks noChangeArrowheads="1"/>
          </p:cNvSpPr>
          <p:nvPr/>
        </p:nvSpPr>
        <p:spPr bwMode="auto">
          <a:xfrm>
            <a:off x="2711450" y="4811713"/>
            <a:ext cx="15621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lnSpc>
                <a:spcPct val="250000"/>
              </a:lnSpc>
              <a:spcBef>
                <a:spcPct val="50000"/>
              </a:spcBef>
            </a:pPr>
            <a:r>
              <a:rPr lang="en-US" altLang="zh-CN" sz="1800" dirty="0" err="1">
                <a:solidFill>
                  <a:srgbClr val="000000"/>
                </a:solidFill>
                <a:ea typeface="宋体" charset="-122"/>
              </a:rPr>
              <a:t>A←Reg</a:t>
            </a:r>
            <a:r>
              <a:rPr lang="en-US" altLang="zh-CN" sz="1800" dirty="0">
                <a:solidFill>
                  <a:srgbClr val="000000"/>
                </a:solidFill>
                <a:ea typeface="宋体" charset="-122"/>
              </a:rPr>
              <a:t>[</a:t>
            </a:r>
            <a:r>
              <a:rPr lang="en-US" altLang="zh-CN" sz="1800" dirty="0" err="1">
                <a:solidFill>
                  <a:srgbClr val="000000"/>
                </a:solidFill>
                <a:ea typeface="宋体" charset="-122"/>
              </a:rPr>
              <a:t>rs</a:t>
            </a:r>
            <a:r>
              <a:rPr lang="en-US" altLang="zh-CN" sz="1800" dirty="0">
                <a:solidFill>
                  <a:srgbClr val="000000"/>
                </a:solidFill>
                <a:ea typeface="宋体" charset="-122"/>
              </a:rPr>
              <a:t>]</a:t>
            </a:r>
          </a:p>
          <a:p>
            <a:pPr eaLnBrk="1" hangingPunct="1">
              <a:lnSpc>
                <a:spcPct val="250000"/>
              </a:lnSpc>
            </a:pPr>
            <a:r>
              <a:rPr lang="en-US" altLang="zh-CN" sz="1800" dirty="0" err="1">
                <a:solidFill>
                  <a:srgbClr val="000000"/>
                </a:solidFill>
                <a:ea typeface="宋体" charset="-122"/>
              </a:rPr>
              <a:t>B←Reg</a:t>
            </a:r>
            <a:r>
              <a:rPr lang="en-US" altLang="zh-CN" sz="1800" dirty="0">
                <a:solidFill>
                  <a:srgbClr val="000000"/>
                </a:solidFill>
                <a:ea typeface="宋体" charset="-122"/>
              </a:rPr>
              <a:t>[</a:t>
            </a:r>
            <a:r>
              <a:rPr lang="en-US" altLang="zh-CN" sz="1800" dirty="0" err="1">
                <a:solidFill>
                  <a:srgbClr val="000000"/>
                </a:solidFill>
                <a:ea typeface="宋体" charset="-122"/>
              </a:rPr>
              <a:t>rt</a:t>
            </a:r>
            <a:r>
              <a:rPr lang="en-US" altLang="zh-CN" sz="1800" dirty="0">
                <a:solidFill>
                  <a:srgbClr val="000000"/>
                </a:solidFill>
                <a:ea typeface="宋体" charset="-122"/>
              </a:rPr>
              <a:t>]</a:t>
            </a:r>
          </a:p>
        </p:txBody>
      </p:sp>
    </p:spTree>
    <p:extLst>
      <p:ext uri="{BB962C8B-B14F-4D97-AF65-F5344CB8AC3E}">
        <p14:creationId xmlns:p14="http://schemas.microsoft.com/office/powerpoint/2010/main" val="5463001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7224"/>
                                        </p:tgtEl>
                                        <p:attrNameLst>
                                          <p:attrName>style.visibility</p:attrName>
                                        </p:attrNameLst>
                                      </p:cBhvr>
                                      <p:to>
                                        <p:strVal val="visible"/>
                                      </p:to>
                                    </p:set>
                                    <p:animEffect transition="in" filter="wipe(up)">
                                      <p:cBhvr>
                                        <p:cTn id="7" dur="500"/>
                                        <p:tgtEl>
                                          <p:spTgt spid="1372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7226"/>
                                        </p:tgtEl>
                                        <p:attrNameLst>
                                          <p:attrName>style.visibility</p:attrName>
                                        </p:attrNameLst>
                                      </p:cBhvr>
                                      <p:to>
                                        <p:strVal val="visible"/>
                                      </p:to>
                                    </p:set>
                                    <p:animEffect transition="in" filter="wipe(left)">
                                      <p:cBhvr>
                                        <p:cTn id="12" dur="500"/>
                                        <p:tgtEl>
                                          <p:spTgt spid="13722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37230"/>
                                        </p:tgtEl>
                                        <p:attrNameLst>
                                          <p:attrName>style.visibility</p:attrName>
                                        </p:attrNameLst>
                                      </p:cBhvr>
                                      <p:to>
                                        <p:strVal val="visible"/>
                                      </p:to>
                                    </p:set>
                                    <p:animEffect transition="in" filter="wipe(left)">
                                      <p:cBhvr>
                                        <p:cTn id="15" dur="500"/>
                                        <p:tgtEl>
                                          <p:spTgt spid="13723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7235"/>
                                        </p:tgtEl>
                                        <p:attrNameLst>
                                          <p:attrName>style.visibility</p:attrName>
                                        </p:attrNameLst>
                                      </p:cBhvr>
                                      <p:to>
                                        <p:strVal val="visible"/>
                                      </p:to>
                                    </p:set>
                                    <p:animEffect transition="in" filter="wipe(left)">
                                      <p:cBhvr>
                                        <p:cTn id="18" dur="500"/>
                                        <p:tgtEl>
                                          <p:spTgt spid="13723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7238"/>
                                        </p:tgtEl>
                                        <p:attrNameLst>
                                          <p:attrName>style.visibility</p:attrName>
                                        </p:attrNameLst>
                                      </p:cBhvr>
                                      <p:to>
                                        <p:strVal val="visible"/>
                                      </p:to>
                                    </p:set>
                                    <p:animEffect transition="in" filter="wipe(left)">
                                      <p:cBhvr>
                                        <p:cTn id="21" dur="500"/>
                                        <p:tgtEl>
                                          <p:spTgt spid="13723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37273"/>
                                        </p:tgtEl>
                                        <p:attrNameLst>
                                          <p:attrName>style.visibility</p:attrName>
                                        </p:attrNameLst>
                                      </p:cBhvr>
                                      <p:to>
                                        <p:strVal val="visible"/>
                                      </p:to>
                                    </p:set>
                                    <p:animEffect transition="in" filter="wipe(left)">
                                      <p:cBhvr>
                                        <p:cTn id="24" dur="500"/>
                                        <p:tgtEl>
                                          <p:spTgt spid="137273"/>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37242"/>
                                        </p:tgtEl>
                                        <p:attrNameLst>
                                          <p:attrName>style.visibility</p:attrName>
                                        </p:attrNameLst>
                                      </p:cBhvr>
                                      <p:to>
                                        <p:strVal val="visible"/>
                                      </p:to>
                                    </p:set>
                                    <p:animEffect transition="in" filter="wipe(left)">
                                      <p:cBhvr>
                                        <p:cTn id="27" dur="500"/>
                                        <p:tgtEl>
                                          <p:spTgt spid="137242"/>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37260"/>
                                        </p:tgtEl>
                                        <p:attrNameLst>
                                          <p:attrName>style.visibility</p:attrName>
                                        </p:attrNameLst>
                                      </p:cBhvr>
                                      <p:to>
                                        <p:strVal val="visible"/>
                                      </p:to>
                                    </p:set>
                                    <p:animEffect transition="in" filter="wipe(right)">
                                      <p:cBhvr>
                                        <p:cTn id="30" dur="500"/>
                                        <p:tgtEl>
                                          <p:spTgt spid="13726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37264"/>
                                        </p:tgtEl>
                                        <p:attrNameLst>
                                          <p:attrName>style.visibility</p:attrName>
                                        </p:attrNameLst>
                                      </p:cBhvr>
                                      <p:to>
                                        <p:strVal val="visible"/>
                                      </p:to>
                                    </p:set>
                                    <p:animEffect transition="in" filter="wipe(left)">
                                      <p:cBhvr>
                                        <p:cTn id="35" dur="500"/>
                                        <p:tgtEl>
                                          <p:spTgt spid="13726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37223">
                                            <p:txEl>
                                              <p:pRg st="1" end="1"/>
                                            </p:txEl>
                                          </p:spTgt>
                                        </p:tgtEl>
                                        <p:attrNameLst>
                                          <p:attrName>style.visibility</p:attrName>
                                        </p:attrNameLst>
                                      </p:cBhvr>
                                      <p:to>
                                        <p:strVal val="visible"/>
                                      </p:to>
                                    </p:set>
                                    <p:animEffect transition="in" filter="wipe(left)">
                                      <p:cBhvr>
                                        <p:cTn id="40" dur="500"/>
                                        <p:tgtEl>
                                          <p:spTgt spid="137223">
                                            <p:txEl>
                                              <p:pRg st="1" end="1"/>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37269">
                                            <p:txEl>
                                              <p:pRg st="0" end="0"/>
                                            </p:txEl>
                                          </p:spTgt>
                                        </p:tgtEl>
                                        <p:attrNameLst>
                                          <p:attrName>style.visibility</p:attrName>
                                        </p:attrNameLst>
                                      </p:cBhvr>
                                      <p:to>
                                        <p:strVal val="visible"/>
                                      </p:to>
                                    </p:set>
                                    <p:animEffect transition="in" filter="wipe(left)">
                                      <p:cBhvr>
                                        <p:cTn id="45" dur="500"/>
                                        <p:tgtEl>
                                          <p:spTgt spid="137269">
                                            <p:txEl>
                                              <p:pRg st="0" end="0"/>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2"/>
                                        </p:tgtEl>
                                        <p:attrNameLst>
                                          <p:attrName>style.visibility</p:attrName>
                                        </p:attrNameLst>
                                      </p:cBhvr>
                                      <p:to>
                                        <p:strVal val="visible"/>
                                      </p:to>
                                    </p:set>
                                  </p:childTnLst>
                                </p:cTn>
                              </p:par>
                              <p:par>
                                <p:cTn id="50" presetID="22" presetClass="entr" presetSubtype="8" fill="hold" nodeType="withEffect">
                                  <p:stCondLst>
                                    <p:cond delay="0"/>
                                  </p:stCondLst>
                                  <p:childTnLst>
                                    <p:set>
                                      <p:cBhvr>
                                        <p:cTn id="51" dur="1" fill="hold">
                                          <p:stCondLst>
                                            <p:cond delay="0"/>
                                          </p:stCondLst>
                                        </p:cTn>
                                        <p:tgtEl>
                                          <p:spTgt spid="137269">
                                            <p:txEl>
                                              <p:pRg st="1" end="1"/>
                                            </p:txEl>
                                          </p:spTgt>
                                        </p:tgtEl>
                                        <p:attrNameLst>
                                          <p:attrName>style.visibility</p:attrName>
                                        </p:attrNameLst>
                                      </p:cBhvr>
                                      <p:to>
                                        <p:strVal val="visible"/>
                                      </p:to>
                                    </p:set>
                                    <p:animEffect transition="in" filter="wipe(left)">
                                      <p:cBhvr>
                                        <p:cTn id="52" dur="500"/>
                                        <p:tgtEl>
                                          <p:spTgt spid="137269">
                                            <p:txEl>
                                              <p:pRg st="1" end="1"/>
                                            </p:txEl>
                                          </p:spTgt>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37218"/>
                                        </p:tgtEl>
                                        <p:attrNameLst>
                                          <p:attrName>style.visibility</p:attrName>
                                        </p:attrNameLst>
                                      </p:cBhvr>
                                      <p:to>
                                        <p:strVal val="visible"/>
                                      </p:to>
                                    </p:set>
                                    <p:animEffect transition="in" filter="wipe(up)">
                                      <p:cBhvr>
                                        <p:cTn id="55" dur="500"/>
                                        <p:tgtEl>
                                          <p:spTgt spid="137218"/>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37231"/>
                                        </p:tgtEl>
                                        <p:attrNameLst>
                                          <p:attrName>style.visibility</p:attrName>
                                        </p:attrNameLst>
                                      </p:cBhvr>
                                      <p:to>
                                        <p:strVal val="visible"/>
                                      </p:to>
                                    </p:set>
                                    <p:animEffect transition="in" filter="wipe(left)">
                                      <p:cBhvr>
                                        <p:cTn id="60" dur="500"/>
                                        <p:tgtEl>
                                          <p:spTgt spid="137231"/>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37236"/>
                                        </p:tgtEl>
                                        <p:attrNameLst>
                                          <p:attrName>style.visibility</p:attrName>
                                        </p:attrNameLst>
                                      </p:cBhvr>
                                      <p:to>
                                        <p:strVal val="visible"/>
                                      </p:to>
                                    </p:set>
                                    <p:animEffect transition="in" filter="wipe(left)">
                                      <p:cBhvr>
                                        <p:cTn id="63" dur="500"/>
                                        <p:tgtEl>
                                          <p:spTgt spid="137236"/>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37239"/>
                                        </p:tgtEl>
                                        <p:attrNameLst>
                                          <p:attrName>style.visibility</p:attrName>
                                        </p:attrNameLst>
                                      </p:cBhvr>
                                      <p:to>
                                        <p:strVal val="visible"/>
                                      </p:to>
                                    </p:set>
                                    <p:animEffect transition="in" filter="wipe(left)">
                                      <p:cBhvr>
                                        <p:cTn id="66" dur="500"/>
                                        <p:tgtEl>
                                          <p:spTgt spid="137239"/>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37274"/>
                                        </p:tgtEl>
                                        <p:attrNameLst>
                                          <p:attrName>style.visibility</p:attrName>
                                        </p:attrNameLst>
                                      </p:cBhvr>
                                      <p:to>
                                        <p:strVal val="visible"/>
                                      </p:to>
                                    </p:set>
                                    <p:animEffect transition="in" filter="wipe(left)">
                                      <p:cBhvr>
                                        <p:cTn id="69" dur="500"/>
                                        <p:tgtEl>
                                          <p:spTgt spid="137274"/>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37243"/>
                                        </p:tgtEl>
                                        <p:attrNameLst>
                                          <p:attrName>style.visibility</p:attrName>
                                        </p:attrNameLst>
                                      </p:cBhvr>
                                      <p:to>
                                        <p:strVal val="visible"/>
                                      </p:to>
                                    </p:set>
                                    <p:animEffect transition="in" filter="wipe(left)">
                                      <p:cBhvr>
                                        <p:cTn id="72" dur="500"/>
                                        <p:tgtEl>
                                          <p:spTgt spid="137243"/>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137244"/>
                                        </p:tgtEl>
                                        <p:attrNameLst>
                                          <p:attrName>style.visibility</p:attrName>
                                        </p:attrNameLst>
                                      </p:cBhvr>
                                      <p:to>
                                        <p:strVal val="visible"/>
                                      </p:to>
                                    </p:set>
                                    <p:animEffect transition="in" filter="wipe(left)">
                                      <p:cBhvr>
                                        <p:cTn id="75" dur="500"/>
                                        <p:tgtEl>
                                          <p:spTgt spid="137244"/>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37227"/>
                                        </p:tgtEl>
                                        <p:attrNameLst>
                                          <p:attrName>style.visibility</p:attrName>
                                        </p:attrNameLst>
                                      </p:cBhvr>
                                      <p:to>
                                        <p:strVal val="visible"/>
                                      </p:to>
                                    </p:set>
                                    <p:animEffect transition="in" filter="wipe(left)">
                                      <p:cBhvr>
                                        <p:cTn id="78" dur="500"/>
                                        <p:tgtEl>
                                          <p:spTgt spid="137227"/>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137261"/>
                                        </p:tgtEl>
                                        <p:attrNameLst>
                                          <p:attrName>style.visibility</p:attrName>
                                        </p:attrNameLst>
                                      </p:cBhvr>
                                      <p:to>
                                        <p:strVal val="visible"/>
                                      </p:to>
                                    </p:set>
                                    <p:animEffect transition="in" filter="wipe(right)">
                                      <p:cBhvr>
                                        <p:cTn id="81" dur="500"/>
                                        <p:tgtEl>
                                          <p:spTgt spid="137261"/>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37256"/>
                                        </p:tgtEl>
                                        <p:attrNameLst>
                                          <p:attrName>style.visibility</p:attrName>
                                        </p:attrNameLst>
                                      </p:cBhvr>
                                      <p:to>
                                        <p:strVal val="visible"/>
                                      </p:to>
                                    </p:set>
                                    <p:animEffect transition="in" filter="wipe(left)">
                                      <p:cBhvr>
                                        <p:cTn id="86" dur="500"/>
                                        <p:tgtEl>
                                          <p:spTgt spid="137256"/>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37255"/>
                                        </p:tgtEl>
                                        <p:attrNameLst>
                                          <p:attrName>style.visibility</p:attrName>
                                        </p:attrNameLst>
                                      </p:cBhvr>
                                      <p:to>
                                        <p:strVal val="visible"/>
                                      </p:to>
                                    </p:set>
                                    <p:animEffect transition="in" filter="wipe(left)">
                                      <p:cBhvr>
                                        <p:cTn id="91" dur="500"/>
                                        <p:tgtEl>
                                          <p:spTgt spid="137255"/>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37229"/>
                                        </p:tgtEl>
                                        <p:attrNameLst>
                                          <p:attrName>style.visibility</p:attrName>
                                        </p:attrNameLst>
                                      </p:cBhvr>
                                      <p:to>
                                        <p:strVal val="visible"/>
                                      </p:to>
                                    </p:set>
                                    <p:animEffect transition="in" filter="wipe(left)">
                                      <p:cBhvr>
                                        <p:cTn id="96" dur="500"/>
                                        <p:tgtEl>
                                          <p:spTgt spid="137229"/>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137232"/>
                                        </p:tgtEl>
                                        <p:attrNameLst>
                                          <p:attrName>style.visibility</p:attrName>
                                        </p:attrNameLst>
                                      </p:cBhvr>
                                      <p:to>
                                        <p:strVal val="visible"/>
                                      </p:to>
                                    </p:set>
                                    <p:animEffect transition="in" filter="wipe(left)">
                                      <p:cBhvr>
                                        <p:cTn id="99" dur="500"/>
                                        <p:tgtEl>
                                          <p:spTgt spid="137232"/>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137240"/>
                                        </p:tgtEl>
                                        <p:attrNameLst>
                                          <p:attrName>style.visibility</p:attrName>
                                        </p:attrNameLst>
                                      </p:cBhvr>
                                      <p:to>
                                        <p:strVal val="visible"/>
                                      </p:to>
                                    </p:set>
                                    <p:animEffect transition="in" filter="wipe(left)">
                                      <p:cBhvr>
                                        <p:cTn id="102" dur="500"/>
                                        <p:tgtEl>
                                          <p:spTgt spid="137240"/>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137275"/>
                                        </p:tgtEl>
                                        <p:attrNameLst>
                                          <p:attrName>style.visibility</p:attrName>
                                        </p:attrNameLst>
                                      </p:cBhvr>
                                      <p:to>
                                        <p:strVal val="visible"/>
                                      </p:to>
                                    </p:set>
                                    <p:animEffect transition="in" filter="wipe(left)">
                                      <p:cBhvr>
                                        <p:cTn id="105" dur="500"/>
                                        <p:tgtEl>
                                          <p:spTgt spid="137275"/>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137245"/>
                                        </p:tgtEl>
                                        <p:attrNameLst>
                                          <p:attrName>style.visibility</p:attrName>
                                        </p:attrNameLst>
                                      </p:cBhvr>
                                      <p:to>
                                        <p:strVal val="visible"/>
                                      </p:to>
                                    </p:set>
                                    <p:animEffect transition="in" filter="wipe(left)">
                                      <p:cBhvr>
                                        <p:cTn id="108" dur="500"/>
                                        <p:tgtEl>
                                          <p:spTgt spid="137245"/>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137246"/>
                                        </p:tgtEl>
                                        <p:attrNameLst>
                                          <p:attrName>style.visibility</p:attrName>
                                        </p:attrNameLst>
                                      </p:cBhvr>
                                      <p:to>
                                        <p:strVal val="visible"/>
                                      </p:to>
                                    </p:set>
                                    <p:animEffect transition="in" filter="wipe(left)">
                                      <p:cBhvr>
                                        <p:cTn id="111" dur="500"/>
                                        <p:tgtEl>
                                          <p:spTgt spid="137246"/>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137248"/>
                                        </p:tgtEl>
                                        <p:attrNameLst>
                                          <p:attrName>style.visibility</p:attrName>
                                        </p:attrNameLst>
                                      </p:cBhvr>
                                      <p:to>
                                        <p:strVal val="visible"/>
                                      </p:to>
                                    </p:set>
                                    <p:animEffect transition="in" filter="wipe(left)">
                                      <p:cBhvr>
                                        <p:cTn id="114" dur="500"/>
                                        <p:tgtEl>
                                          <p:spTgt spid="137248"/>
                                        </p:tgtEl>
                                      </p:cBhvr>
                                    </p:animEffect>
                                  </p:childTnLst>
                                </p:cTn>
                              </p:par>
                              <p:par>
                                <p:cTn id="115" presetID="22" presetClass="entr" presetSubtype="2" fill="hold" grpId="0" nodeType="withEffect">
                                  <p:stCondLst>
                                    <p:cond delay="0"/>
                                  </p:stCondLst>
                                  <p:childTnLst>
                                    <p:set>
                                      <p:cBhvr>
                                        <p:cTn id="116" dur="1" fill="hold">
                                          <p:stCondLst>
                                            <p:cond delay="0"/>
                                          </p:stCondLst>
                                        </p:cTn>
                                        <p:tgtEl>
                                          <p:spTgt spid="137262"/>
                                        </p:tgtEl>
                                        <p:attrNameLst>
                                          <p:attrName>style.visibility</p:attrName>
                                        </p:attrNameLst>
                                      </p:cBhvr>
                                      <p:to>
                                        <p:strVal val="visible"/>
                                      </p:to>
                                    </p:set>
                                    <p:animEffect transition="in" filter="wipe(right)">
                                      <p:cBhvr>
                                        <p:cTn id="117" dur="500"/>
                                        <p:tgtEl>
                                          <p:spTgt spid="137262"/>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137265"/>
                                        </p:tgtEl>
                                        <p:attrNameLst>
                                          <p:attrName>style.visibility</p:attrName>
                                        </p:attrNameLst>
                                      </p:cBhvr>
                                      <p:to>
                                        <p:strVal val="visible"/>
                                      </p:to>
                                    </p:set>
                                    <p:animEffect transition="in" filter="wipe(left)">
                                      <p:cBhvr>
                                        <p:cTn id="122" dur="500"/>
                                        <p:tgtEl>
                                          <p:spTgt spid="137265"/>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137267"/>
                                        </p:tgtEl>
                                        <p:attrNameLst>
                                          <p:attrName>style.visibility</p:attrName>
                                        </p:attrNameLst>
                                      </p:cBhvr>
                                      <p:to>
                                        <p:strVal val="visible"/>
                                      </p:to>
                                    </p:set>
                                    <p:animEffect transition="in" filter="wipe(left)">
                                      <p:cBhvr>
                                        <p:cTn id="127" dur="500"/>
                                        <p:tgtEl>
                                          <p:spTgt spid="137267"/>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137249"/>
                                        </p:tgtEl>
                                        <p:attrNameLst>
                                          <p:attrName>style.visibility</p:attrName>
                                        </p:attrNameLst>
                                      </p:cBhvr>
                                      <p:to>
                                        <p:strVal val="visible"/>
                                      </p:to>
                                    </p:set>
                                    <p:animEffect transition="in" filter="wipe(left)">
                                      <p:cBhvr>
                                        <p:cTn id="132" dur="500"/>
                                        <p:tgtEl>
                                          <p:spTgt spid="137249"/>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137228"/>
                                        </p:tgtEl>
                                        <p:attrNameLst>
                                          <p:attrName>style.visibility</p:attrName>
                                        </p:attrNameLst>
                                      </p:cBhvr>
                                      <p:to>
                                        <p:strVal val="visible"/>
                                      </p:to>
                                    </p:set>
                                    <p:animEffect transition="in" filter="wipe(left)">
                                      <p:cBhvr>
                                        <p:cTn id="135" dur="500"/>
                                        <p:tgtEl>
                                          <p:spTgt spid="137228"/>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137233"/>
                                        </p:tgtEl>
                                        <p:attrNameLst>
                                          <p:attrName>style.visibility</p:attrName>
                                        </p:attrNameLst>
                                      </p:cBhvr>
                                      <p:to>
                                        <p:strVal val="visible"/>
                                      </p:to>
                                    </p:set>
                                    <p:animEffect transition="in" filter="wipe(left)">
                                      <p:cBhvr>
                                        <p:cTn id="138" dur="500"/>
                                        <p:tgtEl>
                                          <p:spTgt spid="137233"/>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137241"/>
                                        </p:tgtEl>
                                        <p:attrNameLst>
                                          <p:attrName>style.visibility</p:attrName>
                                        </p:attrNameLst>
                                      </p:cBhvr>
                                      <p:to>
                                        <p:strVal val="visible"/>
                                      </p:to>
                                    </p:set>
                                    <p:animEffect transition="in" filter="wipe(left)">
                                      <p:cBhvr>
                                        <p:cTn id="141" dur="500"/>
                                        <p:tgtEl>
                                          <p:spTgt spid="137241"/>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137276"/>
                                        </p:tgtEl>
                                        <p:attrNameLst>
                                          <p:attrName>style.visibility</p:attrName>
                                        </p:attrNameLst>
                                      </p:cBhvr>
                                      <p:to>
                                        <p:strVal val="visible"/>
                                      </p:to>
                                    </p:set>
                                    <p:animEffect transition="in" filter="wipe(left)">
                                      <p:cBhvr>
                                        <p:cTn id="144" dur="500"/>
                                        <p:tgtEl>
                                          <p:spTgt spid="137276"/>
                                        </p:tgtEl>
                                      </p:cBhvr>
                                    </p:animEffect>
                                  </p:childTnLst>
                                </p:cTn>
                              </p:par>
                              <p:par>
                                <p:cTn id="145" presetID="22" presetClass="entr" presetSubtype="2" fill="hold" grpId="0" nodeType="withEffect">
                                  <p:stCondLst>
                                    <p:cond delay="0"/>
                                  </p:stCondLst>
                                  <p:childTnLst>
                                    <p:set>
                                      <p:cBhvr>
                                        <p:cTn id="146" dur="1" fill="hold">
                                          <p:stCondLst>
                                            <p:cond delay="0"/>
                                          </p:stCondLst>
                                        </p:cTn>
                                        <p:tgtEl>
                                          <p:spTgt spid="137263"/>
                                        </p:tgtEl>
                                        <p:attrNameLst>
                                          <p:attrName>style.visibility</p:attrName>
                                        </p:attrNameLst>
                                      </p:cBhvr>
                                      <p:to>
                                        <p:strVal val="visible"/>
                                      </p:to>
                                    </p:set>
                                    <p:animEffect transition="in" filter="wipe(right)">
                                      <p:cBhvr>
                                        <p:cTn id="147" dur="500"/>
                                        <p:tgtEl>
                                          <p:spTgt spid="137263"/>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137266"/>
                                        </p:tgtEl>
                                        <p:attrNameLst>
                                          <p:attrName>style.visibility</p:attrName>
                                        </p:attrNameLst>
                                      </p:cBhvr>
                                      <p:to>
                                        <p:strVal val="visible"/>
                                      </p:to>
                                    </p:set>
                                    <p:animEffect transition="in" filter="wipe(left)">
                                      <p:cBhvr>
                                        <p:cTn id="152" dur="500"/>
                                        <p:tgtEl>
                                          <p:spTgt spid="137266"/>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137247"/>
                                        </p:tgtEl>
                                        <p:attrNameLst>
                                          <p:attrName>style.visibility</p:attrName>
                                        </p:attrNameLst>
                                      </p:cBhvr>
                                      <p:to>
                                        <p:strVal val="visible"/>
                                      </p:to>
                                    </p:set>
                                    <p:animEffect transition="in" filter="wipe(left)">
                                      <p:cBhvr>
                                        <p:cTn id="157" dur="500"/>
                                        <p:tgtEl>
                                          <p:spTgt spid="137247"/>
                                        </p:tgtEl>
                                      </p:cBhvr>
                                    </p:animEffect>
                                  </p:childTnLst>
                                </p:cTn>
                              </p:par>
                              <p:par>
                                <p:cTn id="158" presetID="22" presetClass="entr" presetSubtype="8" fill="hold" grpId="0" nodeType="withEffect">
                                  <p:stCondLst>
                                    <p:cond delay="0"/>
                                  </p:stCondLst>
                                  <p:childTnLst>
                                    <p:set>
                                      <p:cBhvr>
                                        <p:cTn id="159" dur="1" fill="hold">
                                          <p:stCondLst>
                                            <p:cond delay="0"/>
                                          </p:stCondLst>
                                        </p:cTn>
                                        <p:tgtEl>
                                          <p:spTgt spid="137234"/>
                                        </p:tgtEl>
                                        <p:attrNameLst>
                                          <p:attrName>style.visibility</p:attrName>
                                        </p:attrNameLst>
                                      </p:cBhvr>
                                      <p:to>
                                        <p:strVal val="visible"/>
                                      </p:to>
                                    </p:set>
                                    <p:animEffect transition="in" filter="wipe(left)">
                                      <p:cBhvr>
                                        <p:cTn id="160" dur="500"/>
                                        <p:tgtEl>
                                          <p:spTgt spid="137234"/>
                                        </p:tgtEl>
                                      </p:cBhvr>
                                    </p:animEffect>
                                  </p:childTnLst>
                                </p:cTn>
                              </p:par>
                              <p:par>
                                <p:cTn id="161" presetID="22" presetClass="entr" presetSubtype="2" fill="hold" grpId="1" nodeType="withEffect">
                                  <p:stCondLst>
                                    <p:cond delay="0"/>
                                  </p:stCondLst>
                                  <p:childTnLst>
                                    <p:set>
                                      <p:cBhvr>
                                        <p:cTn id="162" dur="1" fill="hold">
                                          <p:stCondLst>
                                            <p:cond delay="0"/>
                                          </p:stCondLst>
                                        </p:cTn>
                                        <p:tgtEl>
                                          <p:spTgt spid="137263"/>
                                        </p:tgtEl>
                                        <p:attrNameLst>
                                          <p:attrName>style.visibility</p:attrName>
                                        </p:attrNameLst>
                                      </p:cBhvr>
                                      <p:to>
                                        <p:strVal val="visible"/>
                                      </p:to>
                                    </p:set>
                                    <p:animEffect transition="in" filter="wipe(right)">
                                      <p:cBhvr>
                                        <p:cTn id="163" dur="500"/>
                                        <p:tgtEl>
                                          <p:spTgt spid="137263"/>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137268"/>
                                        </p:tgtEl>
                                        <p:attrNameLst>
                                          <p:attrName>style.visibility</p:attrName>
                                        </p:attrNameLst>
                                      </p:cBhvr>
                                      <p:to>
                                        <p:strVal val="visible"/>
                                      </p:to>
                                    </p:set>
                                    <p:animEffect transition="in" filter="wipe(left)">
                                      <p:cBhvr>
                                        <p:cTn id="168" dur="500"/>
                                        <p:tgtEl>
                                          <p:spTgt spid="137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animBg="1"/>
      <p:bldP spid="137224" grpId="0" animBg="1"/>
      <p:bldP spid="137226" grpId="0" animBg="1"/>
      <p:bldP spid="137227" grpId="0" animBg="1"/>
      <p:bldP spid="137228" grpId="0" animBg="1"/>
      <p:bldP spid="137229" grpId="0" animBg="1"/>
      <p:bldP spid="137230" grpId="0" animBg="1"/>
      <p:bldP spid="137231" grpId="0" animBg="1"/>
      <p:bldP spid="137232" grpId="0" animBg="1"/>
      <p:bldP spid="137233" grpId="0" animBg="1"/>
      <p:bldP spid="137234" grpId="0" animBg="1"/>
      <p:bldP spid="137235" grpId="0" animBg="1"/>
      <p:bldP spid="137236" grpId="0" animBg="1"/>
      <p:bldP spid="137238" grpId="0"/>
      <p:bldP spid="137239" grpId="0"/>
      <p:bldP spid="137240" grpId="0"/>
      <p:bldP spid="137241" grpId="0"/>
      <p:bldP spid="137242" grpId="0"/>
      <p:bldP spid="137243" grpId="0"/>
      <p:bldP spid="137244" grpId="0"/>
      <p:bldP spid="137245" grpId="0" animBg="1"/>
      <p:bldP spid="137246" grpId="0"/>
      <p:bldP spid="137247" grpId="0"/>
      <p:bldP spid="137248" grpId="0"/>
      <p:bldP spid="137249" grpId="0"/>
      <p:bldP spid="137255" grpId="0" animBg="1"/>
      <p:bldP spid="137256" grpId="0"/>
      <p:bldP spid="137260" grpId="0" animBg="1"/>
      <p:bldP spid="137261" grpId="0" animBg="1"/>
      <p:bldP spid="137262" grpId="0" animBg="1"/>
      <p:bldP spid="137263" grpId="0" animBg="1"/>
      <p:bldP spid="137263" grpId="1" animBg="1"/>
      <p:bldP spid="137264" grpId="0"/>
      <p:bldP spid="137265" grpId="0"/>
      <p:bldP spid="137266" grpId="0"/>
      <p:bldP spid="137267" grpId="0"/>
      <p:bldP spid="137268" grpId="0"/>
      <p:bldP spid="137273" grpId="0"/>
      <p:bldP spid="137274" grpId="0"/>
      <p:bldP spid="137275" grpId="0"/>
      <p:bldP spid="137276" grpId="0"/>
      <p:bldP spid="6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ChangeArrowheads="1"/>
          </p:cNvSpPr>
          <p:nvPr>
            <p:custDataLst>
              <p:tags r:id="rId2"/>
            </p:custDataLst>
          </p:nvPr>
        </p:nvSpPr>
        <p:spPr bwMode="auto">
          <a:xfrm>
            <a:off x="533400" y="1066800"/>
            <a:ext cx="80772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20000"/>
              </a:spcBef>
            </a:pPr>
            <a:endParaRPr lang="en-US" altLang="zh-CN" sz="3200">
              <a:latin typeface="Times New Roman" charset="0"/>
              <a:ea typeface="宋体" charset="-122"/>
            </a:endParaRPr>
          </a:p>
          <a:p>
            <a:pPr eaLnBrk="1" hangingPunct="1">
              <a:spcBef>
                <a:spcPct val="20000"/>
              </a:spcBef>
            </a:pPr>
            <a:endParaRPr lang="en-US" altLang="zh-CN" sz="3200">
              <a:latin typeface="Times New Roman" charset="0"/>
              <a:ea typeface="宋体" charset="-122"/>
            </a:endParaRPr>
          </a:p>
          <a:p>
            <a:pPr eaLnBrk="1" hangingPunct="1">
              <a:spcBef>
                <a:spcPct val="20000"/>
              </a:spcBef>
            </a:pPr>
            <a:endParaRPr lang="en-US" altLang="zh-CN" sz="3200">
              <a:latin typeface="Times New Roman" charset="0"/>
              <a:ea typeface="宋体" charset="-122"/>
            </a:endParaRPr>
          </a:p>
        </p:txBody>
      </p:sp>
      <p:sp>
        <p:nvSpPr>
          <p:cNvPr id="13316" name="Rectangle 3"/>
          <p:cNvSpPr>
            <a:spLocks noGrp="1" noChangeArrowheads="1"/>
          </p:cNvSpPr>
          <p:nvPr>
            <p:ph type="title"/>
            <p:custDataLst>
              <p:tags r:id="rId3"/>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a:solidFill>
                  <a:srgbClr val="C00000"/>
                </a:solidFill>
                <a:ea typeface="宋体" charset="-122"/>
              </a:rPr>
              <a:t>Control Unit</a:t>
            </a:r>
          </a:p>
        </p:txBody>
      </p:sp>
      <p:sp>
        <p:nvSpPr>
          <p:cNvPr id="13317" name="Rectangle 4"/>
          <p:cNvSpPr>
            <a:spLocks noChangeArrowheads="1"/>
          </p:cNvSpPr>
          <p:nvPr>
            <p:custDataLst>
              <p:tags r:id="rId4"/>
            </p:custDataLst>
          </p:nvPr>
        </p:nvSpPr>
        <p:spPr bwMode="auto">
          <a:xfrm>
            <a:off x="0" y="1414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endParaRPr lang="zh-CN" altLang="en-US"/>
          </a:p>
        </p:txBody>
      </p:sp>
      <p:graphicFrame>
        <p:nvGraphicFramePr>
          <p:cNvPr id="13314" name="Object 2"/>
          <p:cNvGraphicFramePr>
            <a:graphicFrameLocks noGrp="1" noChangeAspect="1"/>
          </p:cNvGraphicFramePr>
          <p:nvPr>
            <p:ph idx="1"/>
            <p:custDataLst>
              <p:tags r:id="rId5"/>
            </p:custDataLst>
          </p:nvPr>
        </p:nvGraphicFramePr>
        <p:xfrm>
          <a:off x="1752600" y="1174750"/>
          <a:ext cx="5562600" cy="5187950"/>
        </p:xfrm>
        <a:graphic>
          <a:graphicData uri="http://schemas.openxmlformats.org/presentationml/2006/ole">
            <mc:AlternateContent xmlns:mc="http://schemas.openxmlformats.org/markup-compatibility/2006">
              <mc:Choice xmlns:v="urn:schemas-microsoft-com:vml" Requires="v">
                <p:oleObj spid="_x0000_s16405" name="VISIO" r:id="rId8" imgW="2135880" imgH="1990080" progId="Visio.Drawing.6">
                  <p:embed/>
                </p:oleObj>
              </mc:Choice>
              <mc:Fallback>
                <p:oleObj name="VISIO" r:id="rId8" imgW="2135880" imgH="199008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600" y="1174750"/>
                        <a:ext cx="5562600" cy="518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17439987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3"/>
          <p:cNvSpPr>
            <a:spLocks noGrp="1" noChangeArrowheads="1"/>
          </p:cNvSpPr>
          <p:nvPr>
            <p:ph type="title"/>
            <p:custDataLst>
              <p:tags r:id="rId2"/>
            </p:custDataLst>
          </p:nvPr>
        </p:nvSpPr>
        <p:spPr bwMode="auto">
          <a:xfrm>
            <a:off x="101600" y="284163"/>
            <a:ext cx="8051800" cy="889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a:solidFill>
                  <a:srgbClr val="C00000"/>
                </a:solidFill>
                <a:ea typeface="宋体" charset="-122"/>
              </a:rPr>
              <a:t>Main Controller FSM: Fetch</a:t>
            </a:r>
          </a:p>
        </p:txBody>
      </p:sp>
      <p:sp>
        <p:nvSpPr>
          <p:cNvPr id="14341" name="Rectangle 4"/>
          <p:cNvSpPr>
            <a:spLocks noChangeArrowheads="1"/>
          </p:cNvSpPr>
          <p:nvPr>
            <p:custDataLst>
              <p:tags r:id="rId3"/>
            </p:custDataLst>
          </p:nvPr>
        </p:nvSpPr>
        <p:spPr bwMode="auto">
          <a:xfrm>
            <a:off x="0" y="1414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endParaRPr lang="zh-CN" altLang="en-US"/>
          </a:p>
        </p:txBody>
      </p:sp>
      <p:graphicFrame>
        <p:nvGraphicFramePr>
          <p:cNvPr id="14338" name="Object 2"/>
          <p:cNvGraphicFramePr>
            <a:graphicFrameLocks noGrp="1" noChangeAspect="1"/>
          </p:cNvGraphicFramePr>
          <p:nvPr>
            <p:ph sz="half" idx="2"/>
            <p:custDataLst>
              <p:tags r:id="rId4"/>
            </p:custDataLst>
          </p:nvPr>
        </p:nvGraphicFramePr>
        <p:xfrm>
          <a:off x="2133600" y="2270125"/>
          <a:ext cx="6781800" cy="3444875"/>
        </p:xfrm>
        <a:graphic>
          <a:graphicData uri="http://schemas.openxmlformats.org/presentationml/2006/ole">
            <mc:AlternateContent xmlns:mc="http://schemas.openxmlformats.org/markup-compatibility/2006">
              <mc:Choice xmlns:v="urn:schemas-microsoft-com:vml" Requires="v">
                <p:oleObj spid="_x0000_s18472" name="VISIO" r:id="rId8" imgW="5743440" imgH="2916720" progId="Visio.Drawing.6">
                  <p:embed/>
                </p:oleObj>
              </mc:Choice>
              <mc:Fallback>
                <p:oleObj name="VISIO" r:id="rId8" imgW="5743440" imgH="291672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3600" y="2270125"/>
                        <a:ext cx="6781800"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4339" name="Object 3"/>
          <p:cNvGraphicFramePr>
            <a:graphicFrameLocks noGrp="1" noChangeAspect="1"/>
          </p:cNvGraphicFramePr>
          <p:nvPr>
            <p:ph sz="half" idx="1"/>
            <p:custDataLst>
              <p:tags r:id="rId5"/>
            </p:custDataLst>
          </p:nvPr>
        </p:nvGraphicFramePr>
        <p:xfrm>
          <a:off x="304800" y="1143000"/>
          <a:ext cx="1905000" cy="1497013"/>
        </p:xfrm>
        <a:graphic>
          <a:graphicData uri="http://schemas.openxmlformats.org/presentationml/2006/ole">
            <mc:AlternateContent xmlns:mc="http://schemas.openxmlformats.org/markup-compatibility/2006">
              <mc:Choice xmlns:v="urn:schemas-microsoft-com:vml" Requires="v">
                <p:oleObj spid="_x0000_s18473" name="VISIO" r:id="rId10" imgW="1066320" imgH="837720" progId="Visio.Drawing.6">
                  <p:embed/>
                </p:oleObj>
              </mc:Choice>
              <mc:Fallback>
                <p:oleObj name="VISIO" r:id="rId10" imgW="1066320" imgH="837720" progId="Visio.Drawing.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4800" y="1143000"/>
                        <a:ext cx="1905000" cy="1497013"/>
                      </a:xfrm>
                      <a:prstGeom prst="rect">
                        <a:avLst/>
                      </a:prstGeom>
                    </p:spPr>
                  </p:pic>
                </p:oleObj>
              </mc:Fallback>
            </mc:AlternateContent>
          </a:graphicData>
        </a:graphic>
      </p:graphicFrame>
    </p:spTree>
    <p:extLst>
      <p:ext uri="{BB962C8B-B14F-4D97-AF65-F5344CB8AC3E}">
        <p14:creationId xmlns:p14="http://schemas.microsoft.com/office/powerpoint/2010/main" val="102920745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custDataLst>
              <p:tags r:id="rId2"/>
            </p:custDataLst>
          </p:nvPr>
        </p:nvSpPr>
        <p:spPr bwMode="auto">
          <a:xfrm>
            <a:off x="101600" y="269875"/>
            <a:ext cx="8051800" cy="889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a:solidFill>
                  <a:srgbClr val="C00000"/>
                </a:solidFill>
                <a:ea typeface="宋体" charset="-122"/>
              </a:rPr>
              <a:t>Main Controller FSM: Fetch</a:t>
            </a:r>
          </a:p>
        </p:txBody>
      </p:sp>
      <p:sp>
        <p:nvSpPr>
          <p:cNvPr id="15365" name="Rectangle 3"/>
          <p:cNvSpPr>
            <a:spLocks noChangeArrowheads="1"/>
          </p:cNvSpPr>
          <p:nvPr>
            <p:custDataLst>
              <p:tags r:id="rId3"/>
            </p:custDataLst>
          </p:nvPr>
        </p:nvSpPr>
        <p:spPr bwMode="auto">
          <a:xfrm>
            <a:off x="0" y="1414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endParaRPr lang="zh-CN" altLang="en-US"/>
          </a:p>
        </p:txBody>
      </p:sp>
      <p:graphicFrame>
        <p:nvGraphicFramePr>
          <p:cNvPr id="15362" name="Object 2"/>
          <p:cNvGraphicFramePr>
            <a:graphicFrameLocks noGrp="1" noChangeAspect="1"/>
          </p:cNvGraphicFramePr>
          <p:nvPr>
            <p:ph sz="half" idx="2"/>
            <p:custDataLst>
              <p:tags r:id="rId4"/>
            </p:custDataLst>
          </p:nvPr>
        </p:nvGraphicFramePr>
        <p:xfrm>
          <a:off x="2133600" y="2270125"/>
          <a:ext cx="6781800" cy="3444875"/>
        </p:xfrm>
        <a:graphic>
          <a:graphicData uri="http://schemas.openxmlformats.org/presentationml/2006/ole">
            <mc:AlternateContent xmlns:mc="http://schemas.openxmlformats.org/markup-compatibility/2006">
              <mc:Choice xmlns:v="urn:schemas-microsoft-com:vml" Requires="v">
                <p:oleObj spid="_x0000_s20520" name="VISIO" r:id="rId8" imgW="5743440" imgH="2916720" progId="Visio.Drawing.6">
                  <p:embed/>
                </p:oleObj>
              </mc:Choice>
              <mc:Fallback>
                <p:oleObj name="VISIO" r:id="rId8" imgW="5743440" imgH="291672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3600" y="2270125"/>
                        <a:ext cx="6781800"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5363" name="Object 3"/>
          <p:cNvGraphicFramePr>
            <a:graphicFrameLocks noGrp="1" noChangeAspect="1"/>
          </p:cNvGraphicFramePr>
          <p:nvPr>
            <p:ph sz="half" idx="1"/>
            <p:custDataLst>
              <p:tags r:id="rId5"/>
            </p:custDataLst>
          </p:nvPr>
        </p:nvGraphicFramePr>
        <p:xfrm>
          <a:off x="304800" y="1143000"/>
          <a:ext cx="1905000" cy="1497013"/>
        </p:xfrm>
        <a:graphic>
          <a:graphicData uri="http://schemas.openxmlformats.org/presentationml/2006/ole">
            <mc:AlternateContent xmlns:mc="http://schemas.openxmlformats.org/markup-compatibility/2006">
              <mc:Choice xmlns:v="urn:schemas-microsoft-com:vml" Requires="v">
                <p:oleObj spid="_x0000_s20521" name="VISIO" r:id="rId10" imgW="1066320" imgH="837720" progId="Visio.Drawing.6">
                  <p:embed/>
                </p:oleObj>
              </mc:Choice>
              <mc:Fallback>
                <p:oleObj name="VISIO" r:id="rId10" imgW="1066320" imgH="837720" progId="Visio.Drawing.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4800" y="1143000"/>
                        <a:ext cx="1905000" cy="1497013"/>
                      </a:xfrm>
                      <a:prstGeom prst="rect">
                        <a:avLst/>
                      </a:prstGeom>
                    </p:spPr>
                  </p:pic>
                </p:oleObj>
              </mc:Fallback>
            </mc:AlternateContent>
          </a:graphicData>
        </a:graphic>
      </p:graphicFrame>
    </p:spTree>
    <p:extLst>
      <p:ext uri="{BB962C8B-B14F-4D97-AF65-F5344CB8AC3E}">
        <p14:creationId xmlns:p14="http://schemas.microsoft.com/office/powerpoint/2010/main" val="93250800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custDataLst>
              <p:tags r:id="rId2"/>
            </p:custDataLst>
          </p:nvPr>
        </p:nvSpPr>
        <p:spPr bwMode="auto">
          <a:xfrm>
            <a:off x="228600" y="274638"/>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a:solidFill>
                  <a:srgbClr val="C00000"/>
                </a:solidFill>
                <a:ea typeface="宋体" charset="-122"/>
              </a:rPr>
              <a:t>Main Controller FSM: Decode</a:t>
            </a:r>
          </a:p>
        </p:txBody>
      </p:sp>
      <p:graphicFrame>
        <p:nvGraphicFramePr>
          <p:cNvPr id="16386" name="Object 2"/>
          <p:cNvGraphicFramePr>
            <a:graphicFrameLocks noGrp="1" noChangeAspect="1"/>
          </p:cNvGraphicFramePr>
          <p:nvPr>
            <p:ph sz="half" idx="1"/>
            <p:custDataLst>
              <p:tags r:id="rId3"/>
            </p:custDataLst>
          </p:nvPr>
        </p:nvGraphicFramePr>
        <p:xfrm>
          <a:off x="76200" y="1152525"/>
          <a:ext cx="3581400" cy="1514475"/>
        </p:xfrm>
        <a:graphic>
          <a:graphicData uri="http://schemas.openxmlformats.org/presentationml/2006/ole">
            <mc:AlternateContent xmlns:mc="http://schemas.openxmlformats.org/markup-compatibility/2006">
              <mc:Choice xmlns:v="urn:schemas-microsoft-com:vml" Requires="v">
                <p:oleObj spid="_x0000_s22568" name="VISIO" r:id="rId8" imgW="1980720" imgH="837720" progId="Visio.Drawing.6">
                  <p:embed/>
                </p:oleObj>
              </mc:Choice>
              <mc:Fallback>
                <p:oleObj name="VISIO" r:id="rId8" imgW="1980720" imgH="83772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 y="1152525"/>
                        <a:ext cx="3581400" cy="1514475"/>
                      </a:xfrm>
                      <a:prstGeom prst="rect">
                        <a:avLst/>
                      </a:prstGeom>
                    </p:spPr>
                  </p:pic>
                </p:oleObj>
              </mc:Fallback>
            </mc:AlternateContent>
          </a:graphicData>
        </a:graphic>
      </p:graphicFrame>
      <p:sp>
        <p:nvSpPr>
          <p:cNvPr id="16389" name="Rectangle 3"/>
          <p:cNvSpPr>
            <a:spLocks noChangeArrowheads="1"/>
          </p:cNvSpPr>
          <p:nvPr>
            <p:custDataLst>
              <p:tags r:id="rId4"/>
            </p:custDataLst>
          </p:nvPr>
        </p:nvSpPr>
        <p:spPr bwMode="auto">
          <a:xfrm>
            <a:off x="0" y="1414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endParaRPr lang="zh-CN" altLang="en-US"/>
          </a:p>
        </p:txBody>
      </p:sp>
      <p:graphicFrame>
        <p:nvGraphicFramePr>
          <p:cNvPr id="16387" name="Object 3"/>
          <p:cNvGraphicFramePr>
            <a:graphicFrameLocks noGrp="1" noChangeAspect="1"/>
          </p:cNvGraphicFramePr>
          <p:nvPr>
            <p:ph sz="half" idx="2"/>
            <p:custDataLst>
              <p:tags r:id="rId5"/>
            </p:custDataLst>
          </p:nvPr>
        </p:nvGraphicFramePr>
        <p:xfrm>
          <a:off x="1828800" y="2284413"/>
          <a:ext cx="6781800" cy="3430587"/>
        </p:xfrm>
        <a:graphic>
          <a:graphicData uri="http://schemas.openxmlformats.org/presentationml/2006/ole">
            <mc:AlternateContent xmlns:mc="http://schemas.openxmlformats.org/markup-compatibility/2006">
              <mc:Choice xmlns:v="urn:schemas-microsoft-com:vml" Requires="v">
                <p:oleObj spid="_x0000_s22569" name="VISIO" r:id="rId10" imgW="5743440" imgH="2904480" progId="Visio.Drawing.6">
                  <p:embed/>
                </p:oleObj>
              </mc:Choice>
              <mc:Fallback>
                <p:oleObj name="VISIO" r:id="rId10" imgW="5743440" imgH="2904480" progId="Visio.Drawing.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28800" y="2284413"/>
                        <a:ext cx="6781800" cy="343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99640336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完整的单周期</a:t>
            </a:r>
            <a:r>
              <a:rPr lang="en-US" altLang="zh-CN" dirty="0"/>
              <a:t>CPU</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22889" y="1338850"/>
            <a:ext cx="8898222" cy="5017500"/>
          </a:xfrm>
          <a:prstGeom prst="rect">
            <a:avLst/>
          </a:prstGeom>
        </p:spPr>
      </p:pic>
    </p:spTree>
    <p:extLst>
      <p:ext uri="{BB962C8B-B14F-4D97-AF65-F5344CB8AC3E}">
        <p14:creationId xmlns:p14="http://schemas.microsoft.com/office/powerpoint/2010/main" val="2022137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custDataLst>
              <p:tags r:id="rId2"/>
            </p:custDataLst>
          </p:nvPr>
        </p:nvSpPr>
        <p:spPr bwMode="auto">
          <a:xfrm>
            <a:off x="228600" y="274638"/>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a:solidFill>
                  <a:srgbClr val="C00000"/>
                </a:solidFill>
                <a:ea typeface="宋体" charset="-122"/>
              </a:rPr>
              <a:t>Main Controller FSM:</a:t>
            </a:r>
            <a:r>
              <a:rPr lang="en-US" altLang="zh-CN" sz="2400">
                <a:solidFill>
                  <a:srgbClr val="C00000"/>
                </a:solidFill>
                <a:ea typeface="宋体" charset="-122"/>
              </a:rPr>
              <a:t> Address Calculation</a:t>
            </a:r>
          </a:p>
        </p:txBody>
      </p:sp>
      <p:sp>
        <p:nvSpPr>
          <p:cNvPr id="17413" name="Rectangle 4"/>
          <p:cNvSpPr>
            <a:spLocks noChangeArrowheads="1"/>
          </p:cNvSpPr>
          <p:nvPr>
            <p:custDataLst>
              <p:tags r:id="rId3"/>
            </p:custDataLst>
          </p:nvPr>
        </p:nvSpPr>
        <p:spPr bwMode="auto">
          <a:xfrm>
            <a:off x="0" y="1414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endParaRPr lang="zh-CN" altLang="en-US"/>
          </a:p>
        </p:txBody>
      </p:sp>
      <p:graphicFrame>
        <p:nvGraphicFramePr>
          <p:cNvPr id="17410" name="Object 2"/>
          <p:cNvGraphicFramePr>
            <a:graphicFrameLocks noGrp="1" noChangeAspect="1"/>
          </p:cNvGraphicFramePr>
          <p:nvPr>
            <p:ph sz="half" idx="1"/>
            <p:custDataLst>
              <p:tags r:id="rId4"/>
            </p:custDataLst>
          </p:nvPr>
        </p:nvGraphicFramePr>
        <p:xfrm>
          <a:off x="0" y="1066800"/>
          <a:ext cx="3810000" cy="2987675"/>
        </p:xfrm>
        <a:graphic>
          <a:graphicData uri="http://schemas.openxmlformats.org/presentationml/2006/ole">
            <mc:AlternateContent xmlns:mc="http://schemas.openxmlformats.org/markup-compatibility/2006">
              <mc:Choice xmlns:v="urn:schemas-microsoft-com:vml" Requires="v">
                <p:oleObj spid="_x0000_s24616" name="VISIO" r:id="rId8" imgW="2381040" imgH="1866600" progId="Visio.Drawing.6">
                  <p:embed/>
                </p:oleObj>
              </mc:Choice>
              <mc:Fallback>
                <p:oleObj name="VISIO" r:id="rId8" imgW="2381040" imgH="186660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066800"/>
                        <a:ext cx="3810000" cy="2987675"/>
                      </a:xfrm>
                      <a:prstGeom prst="rect">
                        <a:avLst/>
                      </a:prstGeom>
                    </p:spPr>
                  </p:pic>
                </p:oleObj>
              </mc:Fallback>
            </mc:AlternateContent>
          </a:graphicData>
        </a:graphic>
      </p:graphicFrame>
      <p:graphicFrame>
        <p:nvGraphicFramePr>
          <p:cNvPr id="17411" name="Object 3"/>
          <p:cNvGraphicFramePr>
            <a:graphicFrameLocks noGrp="1" noChangeAspect="1"/>
          </p:cNvGraphicFramePr>
          <p:nvPr>
            <p:ph sz="half" idx="2"/>
            <p:custDataLst>
              <p:tags r:id="rId5"/>
            </p:custDataLst>
          </p:nvPr>
        </p:nvGraphicFramePr>
        <p:xfrm>
          <a:off x="1600200" y="2057400"/>
          <a:ext cx="7315200" cy="3700463"/>
        </p:xfrm>
        <a:graphic>
          <a:graphicData uri="http://schemas.openxmlformats.org/presentationml/2006/ole">
            <mc:AlternateContent xmlns:mc="http://schemas.openxmlformats.org/markup-compatibility/2006">
              <mc:Choice xmlns:v="urn:schemas-microsoft-com:vml" Requires="v">
                <p:oleObj spid="_x0000_s24617" name="VISIO" r:id="rId10" imgW="5743440" imgH="2904480" progId="Visio.Drawing.6">
                  <p:embed/>
                </p:oleObj>
              </mc:Choice>
              <mc:Fallback>
                <p:oleObj name="VISIO" r:id="rId10" imgW="5743440" imgH="2904480" progId="Visio.Drawing.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00200" y="2057400"/>
                        <a:ext cx="7315200" cy="3700463"/>
                      </a:xfrm>
                      <a:prstGeom prst="rect">
                        <a:avLst/>
                      </a:prstGeom>
                    </p:spPr>
                  </p:pic>
                </p:oleObj>
              </mc:Fallback>
            </mc:AlternateContent>
          </a:graphicData>
        </a:graphic>
      </p:graphicFrame>
    </p:spTree>
    <p:extLst>
      <p:ext uri="{BB962C8B-B14F-4D97-AF65-F5344CB8AC3E}">
        <p14:creationId xmlns:p14="http://schemas.microsoft.com/office/powerpoint/2010/main" val="74630003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custDataLst>
              <p:tags r:id="rId2"/>
            </p:custDataLst>
          </p:nvPr>
        </p:nvSpPr>
        <p:spPr bwMode="auto">
          <a:xfrm>
            <a:off x="168275" y="274638"/>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a:solidFill>
                  <a:srgbClr val="C00000"/>
                </a:solidFill>
                <a:ea typeface="宋体" charset="-122"/>
              </a:rPr>
              <a:t>Main Controller FSM:</a:t>
            </a:r>
            <a:r>
              <a:rPr lang="en-US" altLang="zh-CN" sz="2400">
                <a:solidFill>
                  <a:srgbClr val="C00000"/>
                </a:solidFill>
                <a:ea typeface="宋体" charset="-122"/>
              </a:rPr>
              <a:t> Address Calculation</a:t>
            </a:r>
          </a:p>
        </p:txBody>
      </p:sp>
      <p:sp>
        <p:nvSpPr>
          <p:cNvPr id="18437" name="Rectangle 3"/>
          <p:cNvSpPr>
            <a:spLocks noChangeArrowheads="1"/>
          </p:cNvSpPr>
          <p:nvPr>
            <p:custDataLst>
              <p:tags r:id="rId3"/>
            </p:custDataLst>
          </p:nvPr>
        </p:nvSpPr>
        <p:spPr bwMode="auto">
          <a:xfrm>
            <a:off x="0" y="1414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endParaRPr lang="zh-CN" altLang="en-US"/>
          </a:p>
        </p:txBody>
      </p:sp>
      <p:graphicFrame>
        <p:nvGraphicFramePr>
          <p:cNvPr id="18434" name="Object 2"/>
          <p:cNvGraphicFramePr>
            <a:graphicFrameLocks noGrp="1" noChangeAspect="1"/>
          </p:cNvGraphicFramePr>
          <p:nvPr>
            <p:ph sz="half" idx="1"/>
            <p:custDataLst>
              <p:tags r:id="rId4"/>
            </p:custDataLst>
          </p:nvPr>
        </p:nvGraphicFramePr>
        <p:xfrm>
          <a:off x="0" y="1066800"/>
          <a:ext cx="3810000" cy="2987675"/>
        </p:xfrm>
        <a:graphic>
          <a:graphicData uri="http://schemas.openxmlformats.org/presentationml/2006/ole">
            <mc:AlternateContent xmlns:mc="http://schemas.openxmlformats.org/markup-compatibility/2006">
              <mc:Choice xmlns:v="urn:schemas-microsoft-com:vml" Requires="v">
                <p:oleObj spid="_x0000_s26664" name="VISIO" r:id="rId8" imgW="2381040" imgH="1866600" progId="Visio.Drawing.6">
                  <p:embed/>
                </p:oleObj>
              </mc:Choice>
              <mc:Fallback>
                <p:oleObj name="VISIO" r:id="rId8" imgW="2381040" imgH="186660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066800"/>
                        <a:ext cx="3810000" cy="2987675"/>
                      </a:xfrm>
                      <a:prstGeom prst="rect">
                        <a:avLst/>
                      </a:prstGeom>
                    </p:spPr>
                  </p:pic>
                </p:oleObj>
              </mc:Fallback>
            </mc:AlternateContent>
          </a:graphicData>
        </a:graphic>
      </p:graphicFrame>
      <p:graphicFrame>
        <p:nvGraphicFramePr>
          <p:cNvPr id="18435" name="Object 3"/>
          <p:cNvGraphicFramePr>
            <a:graphicFrameLocks noGrp="1" noChangeAspect="1"/>
          </p:cNvGraphicFramePr>
          <p:nvPr>
            <p:ph sz="half" idx="2"/>
            <p:custDataLst>
              <p:tags r:id="rId5"/>
            </p:custDataLst>
          </p:nvPr>
        </p:nvGraphicFramePr>
        <p:xfrm>
          <a:off x="1600200" y="2057400"/>
          <a:ext cx="7315200" cy="3700463"/>
        </p:xfrm>
        <a:graphic>
          <a:graphicData uri="http://schemas.openxmlformats.org/presentationml/2006/ole">
            <mc:AlternateContent xmlns:mc="http://schemas.openxmlformats.org/markup-compatibility/2006">
              <mc:Choice xmlns:v="urn:schemas-microsoft-com:vml" Requires="v">
                <p:oleObj spid="_x0000_s26665" name="VISIO" r:id="rId10" imgW="5743440" imgH="2904480" progId="Visio.Drawing.6">
                  <p:embed/>
                </p:oleObj>
              </mc:Choice>
              <mc:Fallback>
                <p:oleObj name="VISIO" r:id="rId10" imgW="5743440" imgH="2904480" progId="Visio.Drawing.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00200" y="2057400"/>
                        <a:ext cx="7315200" cy="3700463"/>
                      </a:xfrm>
                      <a:prstGeom prst="rect">
                        <a:avLst/>
                      </a:prstGeom>
                    </p:spPr>
                  </p:pic>
                </p:oleObj>
              </mc:Fallback>
            </mc:AlternateContent>
          </a:graphicData>
        </a:graphic>
      </p:graphicFrame>
    </p:spTree>
    <p:extLst>
      <p:ext uri="{BB962C8B-B14F-4D97-AF65-F5344CB8AC3E}">
        <p14:creationId xmlns:p14="http://schemas.microsoft.com/office/powerpoint/2010/main" val="192214293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custDataLst>
              <p:tags r:id="rId2"/>
            </p:custDataLst>
          </p:nvPr>
        </p:nvSpPr>
        <p:spPr bwMode="auto">
          <a:xfrm>
            <a:off x="244475" y="274638"/>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a:solidFill>
                  <a:srgbClr val="C00000"/>
                </a:solidFill>
                <a:ea typeface="宋体" charset="-122"/>
              </a:rPr>
              <a:t>Main Controller FSM: </a:t>
            </a:r>
            <a:r>
              <a:rPr lang="en-US" altLang="zh-CN">
                <a:solidFill>
                  <a:srgbClr val="C00000"/>
                </a:solidFill>
                <a:latin typeface="Courier New" charset="0"/>
                <a:ea typeface="宋体" charset="-122"/>
              </a:rPr>
              <a:t>lw</a:t>
            </a:r>
          </a:p>
        </p:txBody>
      </p:sp>
      <p:sp>
        <p:nvSpPr>
          <p:cNvPr id="19460" name="Rectangle 3"/>
          <p:cNvSpPr>
            <a:spLocks noChangeArrowheads="1"/>
          </p:cNvSpPr>
          <p:nvPr>
            <p:custDataLst>
              <p:tags r:id="rId3"/>
            </p:custDataLst>
          </p:nvPr>
        </p:nvSpPr>
        <p:spPr bwMode="auto">
          <a:xfrm>
            <a:off x="0" y="1414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endParaRPr lang="zh-CN" altLang="en-US"/>
          </a:p>
        </p:txBody>
      </p:sp>
      <p:graphicFrame>
        <p:nvGraphicFramePr>
          <p:cNvPr id="19458" name="Object 2"/>
          <p:cNvGraphicFramePr>
            <a:graphicFrameLocks noGrp="1" noChangeAspect="1"/>
          </p:cNvGraphicFramePr>
          <p:nvPr>
            <p:ph sz="half" idx="2"/>
            <p:custDataLst>
              <p:tags r:id="rId4"/>
            </p:custDataLst>
          </p:nvPr>
        </p:nvGraphicFramePr>
        <p:xfrm>
          <a:off x="1524000" y="1047750"/>
          <a:ext cx="5562600" cy="5200650"/>
        </p:xfrm>
        <a:graphic>
          <a:graphicData uri="http://schemas.openxmlformats.org/presentationml/2006/ole">
            <mc:AlternateContent xmlns:mc="http://schemas.openxmlformats.org/markup-compatibility/2006">
              <mc:Choice xmlns:v="urn:schemas-microsoft-com:vml" Requires="v">
                <p:oleObj spid="_x0000_s28693" name="VISIO" r:id="rId7" imgW="4035960" imgH="3773520" progId="Visio.Drawing.6">
                  <p:embed/>
                </p:oleObj>
              </mc:Choice>
              <mc:Fallback>
                <p:oleObj name="VISIO" r:id="rId7" imgW="4035960" imgH="3773520"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1047750"/>
                        <a:ext cx="5562600" cy="5200650"/>
                      </a:xfrm>
                      <a:prstGeom prst="rect">
                        <a:avLst/>
                      </a:prstGeom>
                    </p:spPr>
                  </p:pic>
                </p:oleObj>
              </mc:Fallback>
            </mc:AlternateContent>
          </a:graphicData>
        </a:graphic>
      </p:graphicFrame>
    </p:spTree>
    <p:extLst>
      <p:ext uri="{BB962C8B-B14F-4D97-AF65-F5344CB8AC3E}">
        <p14:creationId xmlns:p14="http://schemas.microsoft.com/office/powerpoint/2010/main" val="108925700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custDataLst>
              <p:tags r:id="rId2"/>
            </p:custDataLst>
          </p:nvPr>
        </p:nvSpPr>
        <p:spPr bwMode="auto">
          <a:xfrm>
            <a:off x="228600" y="274638"/>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a:solidFill>
                  <a:srgbClr val="C00000"/>
                </a:solidFill>
                <a:ea typeface="宋体" charset="-122"/>
              </a:rPr>
              <a:t>Main Controller FSM: </a:t>
            </a:r>
            <a:r>
              <a:rPr lang="en-US" altLang="zh-CN">
                <a:solidFill>
                  <a:srgbClr val="C00000"/>
                </a:solidFill>
                <a:latin typeface="Courier New" charset="0"/>
                <a:ea typeface="宋体" charset="-122"/>
              </a:rPr>
              <a:t>sw</a:t>
            </a:r>
          </a:p>
        </p:txBody>
      </p:sp>
      <p:sp>
        <p:nvSpPr>
          <p:cNvPr id="20484" name="Rectangle 3"/>
          <p:cNvSpPr>
            <a:spLocks noChangeArrowheads="1"/>
          </p:cNvSpPr>
          <p:nvPr>
            <p:custDataLst>
              <p:tags r:id="rId3"/>
            </p:custDataLst>
          </p:nvPr>
        </p:nvSpPr>
        <p:spPr bwMode="auto">
          <a:xfrm>
            <a:off x="0" y="1414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endParaRPr lang="zh-CN" altLang="en-US"/>
          </a:p>
        </p:txBody>
      </p:sp>
      <p:graphicFrame>
        <p:nvGraphicFramePr>
          <p:cNvPr id="20482" name="Object 2"/>
          <p:cNvGraphicFramePr>
            <a:graphicFrameLocks noGrp="1" noChangeAspect="1"/>
          </p:cNvGraphicFramePr>
          <p:nvPr>
            <p:ph sz="half" idx="2"/>
            <p:custDataLst>
              <p:tags r:id="rId4"/>
            </p:custDataLst>
          </p:nvPr>
        </p:nvGraphicFramePr>
        <p:xfrm>
          <a:off x="1524000" y="1393825"/>
          <a:ext cx="5334000" cy="4987925"/>
        </p:xfrm>
        <a:graphic>
          <a:graphicData uri="http://schemas.openxmlformats.org/presentationml/2006/ole">
            <mc:AlternateContent xmlns:mc="http://schemas.openxmlformats.org/markup-compatibility/2006">
              <mc:Choice xmlns:v="urn:schemas-microsoft-com:vml" Requires="v">
                <p:oleObj spid="_x0000_s30741" name="VISIO" r:id="rId7" imgW="4035960" imgH="3773520" progId="Visio.Drawing.6">
                  <p:embed/>
                </p:oleObj>
              </mc:Choice>
              <mc:Fallback>
                <p:oleObj name="VISIO" r:id="rId7" imgW="4035960" imgH="3773520"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1393825"/>
                        <a:ext cx="5334000" cy="4987925"/>
                      </a:xfrm>
                      <a:prstGeom prst="rect">
                        <a:avLst/>
                      </a:prstGeom>
                    </p:spPr>
                  </p:pic>
                </p:oleObj>
              </mc:Fallback>
            </mc:AlternateContent>
          </a:graphicData>
        </a:graphic>
      </p:graphicFrame>
    </p:spTree>
    <p:extLst>
      <p:ext uri="{BB962C8B-B14F-4D97-AF65-F5344CB8AC3E}">
        <p14:creationId xmlns:p14="http://schemas.microsoft.com/office/powerpoint/2010/main" val="90242706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custDataLst>
              <p:tags r:id="rId2"/>
            </p:custDataLst>
          </p:nvPr>
        </p:nvSpPr>
        <p:spPr bwMode="auto">
          <a:xfrm>
            <a:off x="274638" y="274638"/>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a:solidFill>
                  <a:srgbClr val="C00000"/>
                </a:solidFill>
                <a:ea typeface="宋体" charset="-122"/>
              </a:rPr>
              <a:t>Main Controller FSM: </a:t>
            </a:r>
            <a:r>
              <a:rPr lang="en-US" altLang="zh-CN">
                <a:solidFill>
                  <a:srgbClr val="C00000"/>
                </a:solidFill>
                <a:latin typeface="Courier New" charset="0"/>
                <a:ea typeface="宋体" charset="-122"/>
              </a:rPr>
              <a:t>R-Type</a:t>
            </a:r>
          </a:p>
        </p:txBody>
      </p:sp>
      <p:sp>
        <p:nvSpPr>
          <p:cNvPr id="21508" name="Rectangle 3"/>
          <p:cNvSpPr>
            <a:spLocks noChangeArrowheads="1"/>
          </p:cNvSpPr>
          <p:nvPr>
            <p:custDataLst>
              <p:tags r:id="rId3"/>
            </p:custDataLst>
          </p:nvPr>
        </p:nvSpPr>
        <p:spPr bwMode="auto">
          <a:xfrm>
            <a:off x="0" y="1414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endParaRPr lang="zh-CN" altLang="en-US"/>
          </a:p>
        </p:txBody>
      </p:sp>
      <p:graphicFrame>
        <p:nvGraphicFramePr>
          <p:cNvPr id="21506" name="Object 2"/>
          <p:cNvGraphicFramePr>
            <a:graphicFrameLocks noGrp="1" noChangeAspect="1"/>
          </p:cNvGraphicFramePr>
          <p:nvPr>
            <p:ph sz="half" idx="2"/>
            <p:custDataLst>
              <p:tags r:id="rId4"/>
            </p:custDataLst>
          </p:nvPr>
        </p:nvGraphicFramePr>
        <p:xfrm>
          <a:off x="1295400" y="1204913"/>
          <a:ext cx="5638800" cy="5272087"/>
        </p:xfrm>
        <a:graphic>
          <a:graphicData uri="http://schemas.openxmlformats.org/presentationml/2006/ole">
            <mc:AlternateContent xmlns:mc="http://schemas.openxmlformats.org/markup-compatibility/2006">
              <mc:Choice xmlns:v="urn:schemas-microsoft-com:vml" Requires="v">
                <p:oleObj spid="_x0000_s32789" name="VISIO" r:id="rId7" imgW="4035960" imgH="3773520" progId="Visio.Drawing.6">
                  <p:embed/>
                </p:oleObj>
              </mc:Choice>
              <mc:Fallback>
                <p:oleObj name="VISIO" r:id="rId7" imgW="4035960" imgH="3773520"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1204913"/>
                        <a:ext cx="5638800" cy="5272087"/>
                      </a:xfrm>
                      <a:prstGeom prst="rect">
                        <a:avLst/>
                      </a:prstGeom>
                    </p:spPr>
                  </p:pic>
                </p:oleObj>
              </mc:Fallback>
            </mc:AlternateContent>
          </a:graphicData>
        </a:graphic>
      </p:graphicFrame>
    </p:spTree>
    <p:extLst>
      <p:ext uri="{BB962C8B-B14F-4D97-AF65-F5344CB8AC3E}">
        <p14:creationId xmlns:p14="http://schemas.microsoft.com/office/powerpoint/2010/main" val="205963336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custDataLst>
              <p:tags r:id="rId2"/>
            </p:custDataLst>
          </p:nvPr>
        </p:nvSpPr>
        <p:spPr bwMode="auto">
          <a:xfrm>
            <a:off x="304800" y="274638"/>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a:solidFill>
                  <a:srgbClr val="C00000"/>
                </a:solidFill>
                <a:ea typeface="宋体" charset="-122"/>
              </a:rPr>
              <a:t>Main Controller FSM: </a:t>
            </a:r>
            <a:r>
              <a:rPr lang="en-US" altLang="zh-CN">
                <a:solidFill>
                  <a:srgbClr val="C00000"/>
                </a:solidFill>
                <a:latin typeface="Courier New" charset="0"/>
                <a:ea typeface="宋体" charset="-122"/>
              </a:rPr>
              <a:t>beq</a:t>
            </a:r>
          </a:p>
        </p:txBody>
      </p:sp>
      <p:sp>
        <p:nvSpPr>
          <p:cNvPr id="22532" name="Rectangle 3"/>
          <p:cNvSpPr>
            <a:spLocks noChangeArrowheads="1"/>
          </p:cNvSpPr>
          <p:nvPr>
            <p:custDataLst>
              <p:tags r:id="rId3"/>
            </p:custDataLst>
          </p:nvPr>
        </p:nvSpPr>
        <p:spPr bwMode="auto">
          <a:xfrm>
            <a:off x="0" y="1414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endParaRPr lang="zh-CN" altLang="en-US"/>
          </a:p>
        </p:txBody>
      </p:sp>
      <p:graphicFrame>
        <p:nvGraphicFramePr>
          <p:cNvPr id="22530" name="Object 2"/>
          <p:cNvGraphicFramePr>
            <a:graphicFrameLocks noGrp="1" noChangeAspect="1"/>
          </p:cNvGraphicFramePr>
          <p:nvPr>
            <p:ph sz="half" idx="2"/>
            <p:custDataLst>
              <p:tags r:id="rId4"/>
            </p:custDataLst>
          </p:nvPr>
        </p:nvGraphicFramePr>
        <p:xfrm>
          <a:off x="1295400" y="1138238"/>
          <a:ext cx="5791200" cy="5414962"/>
        </p:xfrm>
        <a:graphic>
          <a:graphicData uri="http://schemas.openxmlformats.org/presentationml/2006/ole">
            <mc:AlternateContent xmlns:mc="http://schemas.openxmlformats.org/markup-compatibility/2006">
              <mc:Choice xmlns:v="urn:schemas-microsoft-com:vml" Requires="v">
                <p:oleObj spid="_x0000_s34837" name="VISIO" r:id="rId7" imgW="4035960" imgH="3773520" progId="Visio.Drawing.6">
                  <p:embed/>
                </p:oleObj>
              </mc:Choice>
              <mc:Fallback>
                <p:oleObj name="VISIO" r:id="rId7" imgW="4035960" imgH="3773520"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1138238"/>
                        <a:ext cx="5791200" cy="5414962"/>
                      </a:xfrm>
                      <a:prstGeom prst="rect">
                        <a:avLst/>
                      </a:prstGeom>
                    </p:spPr>
                  </p:pic>
                </p:oleObj>
              </mc:Fallback>
            </mc:AlternateContent>
          </a:graphicData>
        </a:graphic>
      </p:graphicFrame>
    </p:spTree>
    <p:extLst>
      <p:ext uri="{BB962C8B-B14F-4D97-AF65-F5344CB8AC3E}">
        <p14:creationId xmlns:p14="http://schemas.microsoft.com/office/powerpoint/2010/main" val="205061283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ChangeArrowheads="1"/>
          </p:cNvSpPr>
          <p:nvPr>
            <p:custDataLst>
              <p:tags r:id="rId2"/>
            </p:custDataLst>
          </p:nvPr>
        </p:nvSpPr>
        <p:spPr bwMode="auto">
          <a:xfrm>
            <a:off x="533400" y="1066800"/>
            <a:ext cx="80772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20000"/>
              </a:spcBef>
            </a:pPr>
            <a:endParaRPr lang="en-US" altLang="zh-CN" sz="3200">
              <a:latin typeface="Times New Roman" charset="0"/>
              <a:ea typeface="宋体" charset="-122"/>
            </a:endParaRPr>
          </a:p>
          <a:p>
            <a:pPr eaLnBrk="1" hangingPunct="1">
              <a:spcBef>
                <a:spcPct val="20000"/>
              </a:spcBef>
            </a:pPr>
            <a:endParaRPr lang="en-US" altLang="zh-CN" sz="3200">
              <a:latin typeface="Times New Roman" charset="0"/>
              <a:ea typeface="宋体" charset="-122"/>
            </a:endParaRPr>
          </a:p>
          <a:p>
            <a:pPr eaLnBrk="1" hangingPunct="1">
              <a:spcBef>
                <a:spcPct val="20000"/>
              </a:spcBef>
            </a:pPr>
            <a:endParaRPr lang="en-US" altLang="zh-CN" sz="3200">
              <a:latin typeface="Times New Roman" charset="0"/>
              <a:ea typeface="宋体" charset="-122"/>
            </a:endParaRPr>
          </a:p>
        </p:txBody>
      </p:sp>
      <p:sp>
        <p:nvSpPr>
          <p:cNvPr id="23556" name="Rectangle 3"/>
          <p:cNvSpPr>
            <a:spLocks noGrp="1" noChangeArrowheads="1"/>
          </p:cNvSpPr>
          <p:nvPr>
            <p:ph type="title"/>
            <p:custDataLst>
              <p:tags r:id="rId3"/>
            </p:custDataLst>
          </p:nvPr>
        </p:nvSpPr>
        <p:spPr bwMode="auto">
          <a:xfrm>
            <a:off x="288925" y="304800"/>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a:solidFill>
                  <a:srgbClr val="C00000"/>
                </a:solidFill>
                <a:ea typeface="宋体" charset="-122"/>
              </a:rPr>
              <a:t>Complete Multicycle Controller FSM</a:t>
            </a:r>
          </a:p>
        </p:txBody>
      </p:sp>
      <p:sp>
        <p:nvSpPr>
          <p:cNvPr id="23557" name="Rectangle 4"/>
          <p:cNvSpPr>
            <a:spLocks noChangeArrowheads="1"/>
          </p:cNvSpPr>
          <p:nvPr>
            <p:custDataLst>
              <p:tags r:id="rId4"/>
            </p:custDataLst>
          </p:nvPr>
        </p:nvSpPr>
        <p:spPr bwMode="auto">
          <a:xfrm>
            <a:off x="0" y="1414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endParaRPr lang="zh-CN" altLang="en-US"/>
          </a:p>
        </p:txBody>
      </p:sp>
      <p:graphicFrame>
        <p:nvGraphicFramePr>
          <p:cNvPr id="23554" name="Object 2"/>
          <p:cNvGraphicFramePr>
            <a:graphicFrameLocks noGrp="1" noChangeAspect="1"/>
          </p:cNvGraphicFramePr>
          <p:nvPr>
            <p:ph idx="1"/>
            <p:custDataLst>
              <p:tags r:id="rId5"/>
            </p:custDataLst>
          </p:nvPr>
        </p:nvGraphicFramePr>
        <p:xfrm>
          <a:off x="990600" y="1066800"/>
          <a:ext cx="6096000" cy="5700713"/>
        </p:xfrm>
        <a:graphic>
          <a:graphicData uri="http://schemas.openxmlformats.org/presentationml/2006/ole">
            <mc:AlternateContent xmlns:mc="http://schemas.openxmlformats.org/markup-compatibility/2006">
              <mc:Choice xmlns:v="urn:schemas-microsoft-com:vml" Requires="v">
                <p:oleObj spid="_x0000_s36885" name="VISIO" r:id="rId8" imgW="4035960" imgH="3773520" progId="Visio.Drawing.6">
                  <p:embed/>
                </p:oleObj>
              </mc:Choice>
              <mc:Fallback>
                <p:oleObj name="VISIO" r:id="rId8" imgW="4035960" imgH="377352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600" y="1066800"/>
                        <a:ext cx="6096000" cy="570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40421274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ChangeArrowheads="1"/>
          </p:cNvSpPr>
          <p:nvPr>
            <p:custDataLst>
              <p:tags r:id="rId2"/>
            </p:custDataLst>
          </p:nvPr>
        </p:nvSpPr>
        <p:spPr bwMode="auto">
          <a:xfrm>
            <a:off x="533400" y="1066800"/>
            <a:ext cx="80772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20000"/>
              </a:spcBef>
            </a:pPr>
            <a:endParaRPr lang="en-US" altLang="zh-CN" sz="3200">
              <a:latin typeface="Times New Roman" charset="0"/>
              <a:ea typeface="宋体" charset="-122"/>
            </a:endParaRPr>
          </a:p>
          <a:p>
            <a:pPr eaLnBrk="1" hangingPunct="1">
              <a:spcBef>
                <a:spcPct val="20000"/>
              </a:spcBef>
            </a:pPr>
            <a:endParaRPr lang="en-US" altLang="zh-CN" sz="3200">
              <a:latin typeface="Times New Roman" charset="0"/>
              <a:ea typeface="宋体" charset="-122"/>
            </a:endParaRPr>
          </a:p>
          <a:p>
            <a:pPr eaLnBrk="1" hangingPunct="1">
              <a:spcBef>
                <a:spcPct val="20000"/>
              </a:spcBef>
            </a:pPr>
            <a:endParaRPr lang="en-US" altLang="zh-CN" sz="3200">
              <a:latin typeface="Times New Roman" charset="0"/>
              <a:ea typeface="宋体" charset="-122"/>
            </a:endParaRPr>
          </a:p>
        </p:txBody>
      </p:sp>
      <p:sp>
        <p:nvSpPr>
          <p:cNvPr id="24580" name="Rectangle 3"/>
          <p:cNvSpPr>
            <a:spLocks noGrp="1" noChangeArrowheads="1"/>
          </p:cNvSpPr>
          <p:nvPr>
            <p:ph type="title"/>
            <p:custDataLst>
              <p:tags r:id="rId3"/>
            </p:custDataLst>
          </p:nvPr>
        </p:nvSpPr>
        <p:spPr bwMode="auto">
          <a:xfrm>
            <a:off x="320675" y="320675"/>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a:solidFill>
                  <a:srgbClr val="C00000"/>
                </a:solidFill>
                <a:ea typeface="宋体" charset="-122"/>
              </a:rPr>
              <a:t>Main Controller FSM: </a:t>
            </a:r>
            <a:r>
              <a:rPr lang="en-US" altLang="zh-CN">
                <a:solidFill>
                  <a:srgbClr val="C00000"/>
                </a:solidFill>
                <a:latin typeface="Courier New" charset="0"/>
                <a:ea typeface="宋体" charset="-122"/>
              </a:rPr>
              <a:t>addi</a:t>
            </a:r>
          </a:p>
        </p:txBody>
      </p:sp>
      <p:sp>
        <p:nvSpPr>
          <p:cNvPr id="24581" name="Rectangle 4"/>
          <p:cNvSpPr>
            <a:spLocks noChangeArrowheads="1"/>
          </p:cNvSpPr>
          <p:nvPr>
            <p:custDataLst>
              <p:tags r:id="rId4"/>
            </p:custDataLst>
          </p:nvPr>
        </p:nvSpPr>
        <p:spPr bwMode="auto">
          <a:xfrm>
            <a:off x="0" y="1414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endParaRPr lang="zh-CN" altLang="en-US"/>
          </a:p>
        </p:txBody>
      </p:sp>
      <p:graphicFrame>
        <p:nvGraphicFramePr>
          <p:cNvPr id="24578" name="Object 2"/>
          <p:cNvGraphicFramePr>
            <a:graphicFrameLocks noGrp="1" noChangeAspect="1"/>
          </p:cNvGraphicFramePr>
          <p:nvPr>
            <p:ph idx="1"/>
            <p:custDataLst>
              <p:tags r:id="rId5"/>
            </p:custDataLst>
          </p:nvPr>
        </p:nvGraphicFramePr>
        <p:xfrm>
          <a:off x="1219200" y="1219200"/>
          <a:ext cx="6781800" cy="5170488"/>
        </p:xfrm>
        <a:graphic>
          <a:graphicData uri="http://schemas.openxmlformats.org/presentationml/2006/ole">
            <mc:AlternateContent xmlns:mc="http://schemas.openxmlformats.org/markup-compatibility/2006">
              <mc:Choice xmlns:v="urn:schemas-microsoft-com:vml" Requires="v">
                <p:oleObj spid="_x0000_s38933" name="VISIO" r:id="rId8" imgW="4950360" imgH="3773520" progId="Visio.Drawing.6">
                  <p:embed/>
                </p:oleObj>
              </mc:Choice>
              <mc:Fallback>
                <p:oleObj name="VISIO" r:id="rId8" imgW="4950360" imgH="377352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9200" y="1219200"/>
                        <a:ext cx="6781800" cy="5170488"/>
                      </a:xfrm>
                      <a:prstGeom prst="rect">
                        <a:avLst/>
                      </a:prstGeom>
                    </p:spPr>
                  </p:pic>
                </p:oleObj>
              </mc:Fallback>
            </mc:AlternateContent>
          </a:graphicData>
        </a:graphic>
      </p:graphicFrame>
    </p:spTree>
    <p:extLst>
      <p:ext uri="{BB962C8B-B14F-4D97-AF65-F5344CB8AC3E}">
        <p14:creationId xmlns:p14="http://schemas.microsoft.com/office/powerpoint/2010/main" val="63709042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ChangeArrowheads="1"/>
          </p:cNvSpPr>
          <p:nvPr>
            <p:custDataLst>
              <p:tags r:id="rId2"/>
            </p:custDataLst>
          </p:nvPr>
        </p:nvSpPr>
        <p:spPr bwMode="auto">
          <a:xfrm>
            <a:off x="533400" y="1066800"/>
            <a:ext cx="80772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20000"/>
              </a:spcBef>
            </a:pPr>
            <a:endParaRPr lang="en-US" altLang="zh-CN" sz="3200">
              <a:latin typeface="Times New Roman" charset="0"/>
              <a:ea typeface="宋体" charset="-122"/>
            </a:endParaRPr>
          </a:p>
          <a:p>
            <a:pPr eaLnBrk="1" hangingPunct="1">
              <a:spcBef>
                <a:spcPct val="20000"/>
              </a:spcBef>
            </a:pPr>
            <a:endParaRPr lang="en-US" altLang="zh-CN" sz="3200">
              <a:latin typeface="Times New Roman" charset="0"/>
              <a:ea typeface="宋体" charset="-122"/>
            </a:endParaRPr>
          </a:p>
          <a:p>
            <a:pPr eaLnBrk="1" hangingPunct="1">
              <a:spcBef>
                <a:spcPct val="20000"/>
              </a:spcBef>
            </a:pPr>
            <a:endParaRPr lang="en-US" altLang="zh-CN" sz="3200">
              <a:latin typeface="Times New Roman" charset="0"/>
              <a:ea typeface="宋体" charset="-122"/>
            </a:endParaRPr>
          </a:p>
        </p:txBody>
      </p:sp>
      <p:sp>
        <p:nvSpPr>
          <p:cNvPr id="25604" name="Rectangle 3"/>
          <p:cNvSpPr>
            <a:spLocks noGrp="1" noChangeArrowheads="1"/>
          </p:cNvSpPr>
          <p:nvPr>
            <p:ph type="title"/>
            <p:custDataLst>
              <p:tags r:id="rId3"/>
            </p:custDataLst>
          </p:nvPr>
        </p:nvSpPr>
        <p:spPr bwMode="auto">
          <a:xfrm>
            <a:off x="334963" y="304800"/>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a:solidFill>
                  <a:srgbClr val="C00000"/>
                </a:solidFill>
                <a:ea typeface="宋体" charset="-122"/>
              </a:rPr>
              <a:t>Main Controller FSM: </a:t>
            </a:r>
            <a:r>
              <a:rPr lang="en-US" altLang="zh-CN">
                <a:solidFill>
                  <a:srgbClr val="C00000"/>
                </a:solidFill>
                <a:latin typeface="Courier New" charset="0"/>
                <a:ea typeface="宋体" charset="-122"/>
              </a:rPr>
              <a:t>addi</a:t>
            </a:r>
          </a:p>
        </p:txBody>
      </p:sp>
      <p:sp>
        <p:nvSpPr>
          <p:cNvPr id="25605" name="Rectangle 4"/>
          <p:cNvSpPr>
            <a:spLocks noChangeArrowheads="1"/>
          </p:cNvSpPr>
          <p:nvPr>
            <p:custDataLst>
              <p:tags r:id="rId4"/>
            </p:custDataLst>
          </p:nvPr>
        </p:nvSpPr>
        <p:spPr bwMode="auto">
          <a:xfrm>
            <a:off x="0" y="1414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endParaRPr lang="zh-CN" altLang="en-US"/>
          </a:p>
        </p:txBody>
      </p:sp>
      <p:graphicFrame>
        <p:nvGraphicFramePr>
          <p:cNvPr id="25602" name="Object 2"/>
          <p:cNvGraphicFramePr>
            <a:graphicFrameLocks noGrp="1" noChangeAspect="1"/>
          </p:cNvGraphicFramePr>
          <p:nvPr>
            <p:ph idx="1"/>
            <p:custDataLst>
              <p:tags r:id="rId5"/>
            </p:custDataLst>
          </p:nvPr>
        </p:nvGraphicFramePr>
        <p:xfrm>
          <a:off x="1219200" y="1219200"/>
          <a:ext cx="6781800" cy="5170488"/>
        </p:xfrm>
        <a:graphic>
          <a:graphicData uri="http://schemas.openxmlformats.org/presentationml/2006/ole">
            <mc:AlternateContent xmlns:mc="http://schemas.openxmlformats.org/markup-compatibility/2006">
              <mc:Choice xmlns:v="urn:schemas-microsoft-com:vml" Requires="v">
                <p:oleObj spid="_x0000_s40981" name="VISIO" r:id="rId8" imgW="4950360" imgH="3773520" progId="Visio.Drawing.6">
                  <p:embed/>
                </p:oleObj>
              </mc:Choice>
              <mc:Fallback>
                <p:oleObj name="VISIO" r:id="rId8" imgW="4950360" imgH="377352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9200" y="1219200"/>
                        <a:ext cx="6781800" cy="5170488"/>
                      </a:xfrm>
                      <a:prstGeom prst="rect">
                        <a:avLst/>
                      </a:prstGeom>
                    </p:spPr>
                  </p:pic>
                </p:oleObj>
              </mc:Fallback>
            </mc:AlternateContent>
          </a:graphicData>
        </a:graphic>
      </p:graphicFrame>
    </p:spTree>
    <p:extLst>
      <p:ext uri="{BB962C8B-B14F-4D97-AF65-F5344CB8AC3E}">
        <p14:creationId xmlns:p14="http://schemas.microsoft.com/office/powerpoint/2010/main" val="177283062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ChangeArrowheads="1"/>
          </p:cNvSpPr>
          <p:nvPr>
            <p:custDataLst>
              <p:tags r:id="rId2"/>
            </p:custDataLst>
          </p:nvPr>
        </p:nvSpPr>
        <p:spPr bwMode="auto">
          <a:xfrm>
            <a:off x="533400" y="1066800"/>
            <a:ext cx="80772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20000"/>
              </a:spcBef>
            </a:pPr>
            <a:endParaRPr lang="en-US" altLang="zh-CN" sz="3200">
              <a:latin typeface="Times New Roman" charset="0"/>
              <a:ea typeface="宋体" charset="-122"/>
            </a:endParaRPr>
          </a:p>
          <a:p>
            <a:pPr eaLnBrk="1" hangingPunct="1">
              <a:spcBef>
                <a:spcPct val="20000"/>
              </a:spcBef>
            </a:pPr>
            <a:endParaRPr lang="en-US" altLang="zh-CN" sz="3200">
              <a:latin typeface="Times New Roman" charset="0"/>
              <a:ea typeface="宋体" charset="-122"/>
            </a:endParaRPr>
          </a:p>
          <a:p>
            <a:pPr eaLnBrk="1" hangingPunct="1">
              <a:spcBef>
                <a:spcPct val="20000"/>
              </a:spcBef>
            </a:pPr>
            <a:endParaRPr lang="en-US" altLang="zh-CN" sz="3200">
              <a:latin typeface="Times New Roman" charset="0"/>
              <a:ea typeface="宋体" charset="-122"/>
            </a:endParaRPr>
          </a:p>
        </p:txBody>
      </p:sp>
      <p:sp>
        <p:nvSpPr>
          <p:cNvPr id="26628" name="Rectangle 3"/>
          <p:cNvSpPr>
            <a:spLocks noGrp="1" noChangeArrowheads="1"/>
          </p:cNvSpPr>
          <p:nvPr>
            <p:ph type="title"/>
            <p:custDataLst>
              <p:tags r:id="rId3"/>
            </p:custDataLst>
          </p:nvPr>
        </p:nvSpPr>
        <p:spPr bwMode="auto">
          <a:xfrm>
            <a:off x="396875" y="304800"/>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a:solidFill>
                  <a:srgbClr val="C00000"/>
                </a:solidFill>
                <a:ea typeface="宋体" charset="-122"/>
              </a:rPr>
              <a:t>Control FSM: </a:t>
            </a:r>
            <a:r>
              <a:rPr lang="en-US" altLang="zh-CN">
                <a:solidFill>
                  <a:srgbClr val="C00000"/>
                </a:solidFill>
                <a:latin typeface="Courier New" charset="0"/>
                <a:ea typeface="宋体" charset="-122"/>
              </a:rPr>
              <a:t>j</a:t>
            </a:r>
          </a:p>
        </p:txBody>
      </p:sp>
      <p:sp>
        <p:nvSpPr>
          <p:cNvPr id="26629" name="Rectangle 4"/>
          <p:cNvSpPr>
            <a:spLocks noChangeArrowheads="1"/>
          </p:cNvSpPr>
          <p:nvPr>
            <p:custDataLst>
              <p:tags r:id="rId4"/>
            </p:custDataLst>
          </p:nvPr>
        </p:nvSpPr>
        <p:spPr bwMode="auto">
          <a:xfrm>
            <a:off x="0" y="1414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endParaRPr lang="zh-CN" altLang="en-US"/>
          </a:p>
        </p:txBody>
      </p:sp>
      <p:graphicFrame>
        <p:nvGraphicFramePr>
          <p:cNvPr id="26626" name="Object 2"/>
          <p:cNvGraphicFramePr>
            <a:graphicFrameLocks noGrp="1" noChangeAspect="1"/>
          </p:cNvGraphicFramePr>
          <p:nvPr>
            <p:ph idx="1"/>
            <p:custDataLst>
              <p:tags r:id="rId5"/>
            </p:custDataLst>
          </p:nvPr>
        </p:nvGraphicFramePr>
        <p:xfrm>
          <a:off x="1219200" y="1219200"/>
          <a:ext cx="6754813" cy="5148263"/>
        </p:xfrm>
        <a:graphic>
          <a:graphicData uri="http://schemas.openxmlformats.org/presentationml/2006/ole">
            <mc:AlternateContent xmlns:mc="http://schemas.openxmlformats.org/markup-compatibility/2006">
              <mc:Choice xmlns:v="urn:schemas-microsoft-com:vml" Requires="v">
                <p:oleObj spid="_x0000_s43029" name="VISIO" r:id="rId8" imgW="4950360" imgH="3773520" progId="Visio.Drawing.6">
                  <p:embed/>
                </p:oleObj>
              </mc:Choice>
              <mc:Fallback>
                <p:oleObj name="VISIO" r:id="rId8" imgW="4950360" imgH="377352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9200" y="1219200"/>
                        <a:ext cx="6754813" cy="5148263"/>
                      </a:xfrm>
                      <a:prstGeom prst="rect">
                        <a:avLst/>
                      </a:prstGeom>
                    </p:spPr>
                  </p:pic>
                </p:oleObj>
              </mc:Fallback>
            </mc:AlternateContent>
          </a:graphicData>
        </a:graphic>
      </p:graphicFrame>
    </p:spTree>
    <p:extLst>
      <p:ext uri="{BB962C8B-B14F-4D97-AF65-F5344CB8AC3E}">
        <p14:creationId xmlns:p14="http://schemas.microsoft.com/office/powerpoint/2010/main" val="137184658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单周期</a:t>
            </a:r>
            <a:r>
              <a:rPr lang="en-US" altLang="zh-CN" dirty="0"/>
              <a:t>CPU</a:t>
            </a:r>
            <a:r>
              <a:rPr lang="zh-CN" altLang="en-US" dirty="0"/>
              <a:t>特点</a:t>
            </a:r>
            <a:endParaRPr lang="en-US" dirty="0"/>
          </a:p>
        </p:txBody>
      </p:sp>
      <p:sp>
        <p:nvSpPr>
          <p:cNvPr id="3" name="Content Placeholder 2"/>
          <p:cNvSpPr>
            <a:spLocks noGrp="1"/>
          </p:cNvSpPr>
          <p:nvPr>
            <p:ph idx="1"/>
          </p:nvPr>
        </p:nvSpPr>
        <p:spPr/>
        <p:txBody>
          <a:bodyPr/>
          <a:lstStyle/>
          <a:p>
            <a:r>
              <a:rPr lang="zh-CN" altLang="en-US" dirty="0"/>
              <a:t>优点</a:t>
            </a:r>
          </a:p>
          <a:p>
            <a:pPr lvl="1"/>
            <a:r>
              <a:rPr lang="zh-CN" altLang="en-US" dirty="0"/>
              <a:t>每条指令占用一个</a:t>
            </a:r>
            <a:r>
              <a:rPr lang="en-US" altLang="zh-CN" dirty="0"/>
              <a:t>CPU</a:t>
            </a:r>
            <a:r>
              <a:rPr lang="zh-CN" altLang="en-US" dirty="0"/>
              <a:t>周期</a:t>
            </a:r>
          </a:p>
          <a:p>
            <a:pPr lvl="1"/>
            <a:r>
              <a:rPr lang="zh-CN" altLang="en-US" dirty="0"/>
              <a:t>逻辑设计简单，时序设计也简单</a:t>
            </a:r>
          </a:p>
          <a:p>
            <a:r>
              <a:rPr lang="zh-CN" altLang="en-US" dirty="0"/>
              <a:t>缺点</a:t>
            </a:r>
          </a:p>
          <a:p>
            <a:pPr lvl="1"/>
            <a:r>
              <a:rPr lang="zh-CN" altLang="en-US" dirty="0"/>
              <a:t>各组成部件的利用率不高</a:t>
            </a:r>
          </a:p>
          <a:p>
            <a:pPr lvl="2"/>
            <a:r>
              <a:rPr lang="zh-CN" altLang="en-US" dirty="0"/>
              <a:t>各部件大部分时间在保持信号</a:t>
            </a:r>
          </a:p>
          <a:p>
            <a:pPr lvl="1"/>
            <a:r>
              <a:rPr lang="zh-CN" altLang="en-US" dirty="0"/>
              <a:t>时钟周期需要满足执行时间最长指令的要求</a:t>
            </a:r>
          </a:p>
          <a:p>
            <a:pPr lvl="1"/>
            <a:r>
              <a:rPr lang="en-US" altLang="zh-CN" dirty="0"/>
              <a:t>Load</a:t>
            </a:r>
            <a:r>
              <a:rPr lang="zh-CN" altLang="en-US" dirty="0"/>
              <a:t>指令</a:t>
            </a:r>
          </a:p>
          <a:p>
            <a:pPr lvl="1"/>
            <a:r>
              <a:rPr lang="en-US" altLang="zh-CN" dirty="0"/>
              <a:t>CPI =1 </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a:t>
            </a:fld>
            <a:endParaRPr lang="zh-CN" altLang="en-US">
              <a:solidFill>
                <a:srgbClr val="1F497D"/>
              </a:solidFill>
            </a:endParaRPr>
          </a:p>
        </p:txBody>
      </p:sp>
    </p:spTree>
    <p:extLst>
      <p:ext uri="{BB962C8B-B14F-4D97-AF65-F5344CB8AC3E}">
        <p14:creationId xmlns:p14="http://schemas.microsoft.com/office/powerpoint/2010/main" val="18770437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ChangeArrowheads="1"/>
          </p:cNvSpPr>
          <p:nvPr>
            <p:custDataLst>
              <p:tags r:id="rId2"/>
            </p:custDataLst>
          </p:nvPr>
        </p:nvSpPr>
        <p:spPr bwMode="auto">
          <a:xfrm>
            <a:off x="533400" y="1066800"/>
            <a:ext cx="80772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Bef>
                <a:spcPct val="20000"/>
              </a:spcBef>
            </a:pPr>
            <a:endParaRPr lang="en-US" altLang="zh-CN" sz="3200">
              <a:latin typeface="Times New Roman" charset="0"/>
              <a:ea typeface="宋体" charset="-122"/>
            </a:endParaRPr>
          </a:p>
          <a:p>
            <a:pPr eaLnBrk="1" hangingPunct="1">
              <a:spcBef>
                <a:spcPct val="20000"/>
              </a:spcBef>
            </a:pPr>
            <a:endParaRPr lang="en-US" altLang="zh-CN" sz="3200">
              <a:latin typeface="Times New Roman" charset="0"/>
              <a:ea typeface="宋体" charset="-122"/>
            </a:endParaRPr>
          </a:p>
          <a:p>
            <a:pPr eaLnBrk="1" hangingPunct="1">
              <a:spcBef>
                <a:spcPct val="20000"/>
              </a:spcBef>
            </a:pPr>
            <a:endParaRPr lang="en-US" altLang="zh-CN" sz="3200">
              <a:latin typeface="Times New Roman" charset="0"/>
              <a:ea typeface="宋体" charset="-122"/>
            </a:endParaRPr>
          </a:p>
        </p:txBody>
      </p:sp>
      <p:sp>
        <p:nvSpPr>
          <p:cNvPr id="27652" name="Rectangle 3"/>
          <p:cNvSpPr>
            <a:spLocks noGrp="1" noChangeArrowheads="1"/>
          </p:cNvSpPr>
          <p:nvPr>
            <p:ph type="title"/>
            <p:custDataLst>
              <p:tags r:id="rId3"/>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a:solidFill>
                  <a:srgbClr val="C00000"/>
                </a:solidFill>
                <a:ea typeface="宋体" charset="-122"/>
              </a:rPr>
              <a:t>Control FSM: </a:t>
            </a:r>
            <a:r>
              <a:rPr lang="en-US" altLang="zh-CN">
                <a:solidFill>
                  <a:srgbClr val="C00000"/>
                </a:solidFill>
                <a:latin typeface="Courier New" charset="0"/>
                <a:ea typeface="宋体" charset="-122"/>
              </a:rPr>
              <a:t>j</a:t>
            </a:r>
          </a:p>
        </p:txBody>
      </p:sp>
      <p:sp>
        <p:nvSpPr>
          <p:cNvPr id="27653" name="Rectangle 4"/>
          <p:cNvSpPr>
            <a:spLocks noChangeArrowheads="1"/>
          </p:cNvSpPr>
          <p:nvPr>
            <p:custDataLst>
              <p:tags r:id="rId4"/>
            </p:custDataLst>
          </p:nvPr>
        </p:nvSpPr>
        <p:spPr bwMode="auto">
          <a:xfrm>
            <a:off x="0" y="1414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endParaRPr lang="zh-CN" altLang="en-US"/>
          </a:p>
        </p:txBody>
      </p:sp>
      <p:graphicFrame>
        <p:nvGraphicFramePr>
          <p:cNvPr id="27650" name="Object 2"/>
          <p:cNvGraphicFramePr>
            <a:graphicFrameLocks noGrp="1" noChangeAspect="1"/>
          </p:cNvGraphicFramePr>
          <p:nvPr>
            <p:ph idx="1"/>
            <p:custDataLst>
              <p:tags r:id="rId5"/>
            </p:custDataLst>
          </p:nvPr>
        </p:nvGraphicFramePr>
        <p:xfrm>
          <a:off x="1219200" y="1219200"/>
          <a:ext cx="6754813" cy="5148263"/>
        </p:xfrm>
        <a:graphic>
          <a:graphicData uri="http://schemas.openxmlformats.org/presentationml/2006/ole">
            <mc:AlternateContent xmlns:mc="http://schemas.openxmlformats.org/markup-compatibility/2006">
              <mc:Choice xmlns:v="urn:schemas-microsoft-com:vml" Requires="v">
                <p:oleObj spid="_x0000_s45077" name="VISIO" r:id="rId8" imgW="4950360" imgH="3773520" progId="Visio.Drawing.6">
                  <p:embed/>
                </p:oleObj>
              </mc:Choice>
              <mc:Fallback>
                <p:oleObj name="VISIO" r:id="rId8" imgW="4950360" imgH="377352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9200" y="1219200"/>
                        <a:ext cx="6754813" cy="5148263"/>
                      </a:xfrm>
                      <a:prstGeom prst="rect">
                        <a:avLst/>
                      </a:prstGeom>
                    </p:spPr>
                  </p:pic>
                </p:oleObj>
              </mc:Fallback>
            </mc:AlternateContent>
          </a:graphicData>
        </a:graphic>
      </p:graphicFrame>
    </p:spTree>
    <p:extLst>
      <p:ext uri="{BB962C8B-B14F-4D97-AF65-F5344CB8AC3E}">
        <p14:creationId xmlns:p14="http://schemas.microsoft.com/office/powerpoint/2010/main" val="42859591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FSM</a:t>
            </a:r>
            <a:r>
              <a:rPr kumimoji="1" lang="zh-CN" altLang="en-US" dirty="0"/>
              <a:t> </a:t>
            </a:r>
            <a:r>
              <a:rPr kumimoji="1" lang="en-US" altLang="zh-CN" dirty="0"/>
              <a:t>Implementation</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51</a:t>
            </a:fld>
            <a:endParaRPr lang="zh-CN" altLang="en-US">
              <a:solidFill>
                <a:srgbClr val="1F497D"/>
              </a:solidFill>
            </a:endParaRPr>
          </a:p>
        </p:txBody>
      </p:sp>
      <p:pic>
        <p:nvPicPr>
          <p:cNvPr id="6" name="Picture 5"/>
          <p:cNvPicPr>
            <a:picLocks noChangeAspect="1"/>
          </p:cNvPicPr>
          <p:nvPr/>
        </p:nvPicPr>
        <p:blipFill>
          <a:blip r:embed="rId2"/>
          <a:stretch>
            <a:fillRect/>
          </a:stretch>
        </p:blipFill>
        <p:spPr>
          <a:xfrm>
            <a:off x="460685" y="1639131"/>
            <a:ext cx="5107147" cy="4221088"/>
          </a:xfrm>
          <a:prstGeom prst="rect">
            <a:avLst/>
          </a:prstGeom>
        </p:spPr>
      </p:pic>
      <p:sp>
        <p:nvSpPr>
          <p:cNvPr id="7" name="TextBox 6"/>
          <p:cNvSpPr txBox="1"/>
          <p:nvPr/>
        </p:nvSpPr>
        <p:spPr>
          <a:xfrm>
            <a:off x="6228184" y="3749675"/>
            <a:ext cx="2232248" cy="646331"/>
          </a:xfrm>
          <a:prstGeom prst="rect">
            <a:avLst/>
          </a:prstGeom>
          <a:noFill/>
        </p:spPr>
        <p:txBody>
          <a:bodyPr wrap="square" rtlCol="0">
            <a:spAutoFit/>
          </a:bodyPr>
          <a:lstStyle/>
          <a:p>
            <a:r>
              <a:rPr kumimoji="1" lang="zh-CN" altLang="en-US"/>
              <a:t>使用有限状态机标志执行步骤</a:t>
            </a:r>
          </a:p>
        </p:txBody>
      </p:sp>
    </p:spTree>
    <p:extLst>
      <p:ext uri="{BB962C8B-B14F-4D97-AF65-F5344CB8AC3E}">
        <p14:creationId xmlns:p14="http://schemas.microsoft.com/office/powerpoint/2010/main" val="10486214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小结</a:t>
            </a:r>
            <a:endParaRPr kumimoji="1" lang="zh-CN" altLang="en-US" dirty="0"/>
          </a:p>
        </p:txBody>
      </p:sp>
      <p:sp>
        <p:nvSpPr>
          <p:cNvPr id="3" name="Content Placeholder 2"/>
          <p:cNvSpPr>
            <a:spLocks noGrp="1"/>
          </p:cNvSpPr>
          <p:nvPr>
            <p:ph idx="1"/>
          </p:nvPr>
        </p:nvSpPr>
        <p:spPr/>
        <p:txBody>
          <a:bodyPr/>
          <a:lstStyle/>
          <a:p>
            <a:r>
              <a:rPr lang="zh-CN" altLang="en-US" dirty="0"/>
              <a:t>多周期</a:t>
            </a:r>
            <a:r>
              <a:rPr lang="en-US" altLang="zh-CN" dirty="0"/>
              <a:t>CPU</a:t>
            </a:r>
          </a:p>
          <a:p>
            <a:pPr lvl="1"/>
            <a:r>
              <a:rPr lang="zh-CN" altLang="en-US" dirty="0"/>
              <a:t>按指令的执行步骤，每个步骤占用一个</a:t>
            </a:r>
            <a:r>
              <a:rPr lang="en-US" altLang="zh-CN" dirty="0"/>
              <a:t>CPU</a:t>
            </a:r>
            <a:r>
              <a:rPr lang="zh-CN" altLang="en-US" dirty="0"/>
              <a:t>周期</a:t>
            </a:r>
          </a:p>
          <a:p>
            <a:pPr lvl="1"/>
            <a:r>
              <a:rPr lang="zh-CN" altLang="en-US" dirty="0"/>
              <a:t>不同指令的指令周期不同</a:t>
            </a:r>
          </a:p>
          <a:p>
            <a:pPr lvl="1"/>
            <a:r>
              <a:rPr lang="zh-CN" altLang="en-US" dirty="0"/>
              <a:t>指令串行执行</a:t>
            </a:r>
          </a:p>
          <a:p>
            <a:pPr lvl="1"/>
            <a:r>
              <a:rPr lang="zh-CN" altLang="en-US" dirty="0"/>
              <a:t>提高了整体性能</a:t>
            </a:r>
          </a:p>
          <a:p>
            <a:r>
              <a:rPr lang="zh-CN" altLang="en-US" dirty="0"/>
              <a:t>进一步的改进</a:t>
            </a:r>
          </a:p>
          <a:p>
            <a:pPr lvl="1"/>
            <a:r>
              <a:rPr lang="zh-CN" altLang="en-US" dirty="0"/>
              <a:t>各部件的利用率依然偏低</a:t>
            </a:r>
          </a:p>
          <a:p>
            <a:pPr lvl="2"/>
            <a:r>
              <a:rPr lang="zh-CN" altLang="en-US" dirty="0"/>
              <a:t>指令并行执行？是否可行？如何进行？</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52</a:t>
            </a:fld>
            <a:endParaRPr lang="zh-CN" altLang="en-US">
              <a:solidFill>
                <a:srgbClr val="1F497D"/>
              </a:solidFill>
            </a:endParaRPr>
          </a:p>
        </p:txBody>
      </p:sp>
    </p:spTree>
    <p:extLst>
      <p:ext uri="{BB962C8B-B14F-4D97-AF65-F5344CB8AC3E}">
        <p14:creationId xmlns:p14="http://schemas.microsoft.com/office/powerpoint/2010/main" val="1981254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阅读和思考</a:t>
            </a:r>
            <a:endParaRPr kumimoji="1" lang="zh-CN" altLang="en-US" dirty="0"/>
          </a:p>
        </p:txBody>
      </p:sp>
      <p:sp>
        <p:nvSpPr>
          <p:cNvPr id="3" name="Content Placeholder 2"/>
          <p:cNvSpPr>
            <a:spLocks noGrp="1"/>
          </p:cNvSpPr>
          <p:nvPr>
            <p:ph idx="1"/>
          </p:nvPr>
        </p:nvSpPr>
        <p:spPr/>
        <p:txBody>
          <a:bodyPr/>
          <a:lstStyle/>
          <a:p>
            <a:r>
              <a:rPr lang="zh-CN" altLang="en-US" dirty="0"/>
              <a:t>阅读</a:t>
            </a:r>
          </a:p>
          <a:p>
            <a:pPr lvl="1"/>
            <a:r>
              <a:rPr lang="zh-CN" altLang="en-US"/>
              <a:t>有关</a:t>
            </a:r>
            <a:r>
              <a:rPr lang="zh-CN" altLang="en-US" dirty="0"/>
              <a:t>参考书</a:t>
            </a:r>
          </a:p>
          <a:p>
            <a:r>
              <a:rPr lang="zh-CN" altLang="en-US" dirty="0"/>
              <a:t>思考</a:t>
            </a:r>
          </a:p>
          <a:p>
            <a:pPr lvl="1"/>
            <a:r>
              <a:rPr lang="zh-CN" altLang="en-US" dirty="0"/>
              <a:t>多周期</a:t>
            </a:r>
            <a:r>
              <a:rPr lang="en-US" altLang="zh-CN" dirty="0"/>
              <a:t>CPU</a:t>
            </a:r>
            <a:r>
              <a:rPr lang="zh-CN" altLang="en-US" dirty="0"/>
              <a:t>的特点，并与单周期</a:t>
            </a:r>
            <a:r>
              <a:rPr lang="en-US" altLang="zh-CN" dirty="0"/>
              <a:t>CPU</a:t>
            </a:r>
            <a:r>
              <a:rPr lang="zh-CN" altLang="en-US" dirty="0"/>
              <a:t>比较</a:t>
            </a:r>
          </a:p>
          <a:p>
            <a:pPr lvl="1"/>
            <a:r>
              <a:rPr lang="zh-CN" altLang="en-US" dirty="0"/>
              <a:t>如何进一步提高性能</a:t>
            </a:r>
            <a:r>
              <a:rPr lang="en-US" altLang="zh-CN" dirty="0"/>
              <a:t>?</a:t>
            </a:r>
            <a:endParaRPr lang="zh-CN" altLang="en-US" dirty="0"/>
          </a:p>
          <a:p>
            <a:pPr lvl="1"/>
            <a:r>
              <a:rPr lang="zh-CN" altLang="en-US" dirty="0"/>
              <a:t>如何实现指令流水？</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53</a:t>
            </a:fld>
            <a:endParaRPr lang="zh-CN" altLang="en-US">
              <a:solidFill>
                <a:srgbClr val="1F497D"/>
              </a:solidFill>
            </a:endParaRPr>
          </a:p>
        </p:txBody>
      </p:sp>
    </p:spTree>
    <p:extLst>
      <p:ext uri="{BB962C8B-B14F-4D97-AF65-F5344CB8AC3E}">
        <p14:creationId xmlns:p14="http://schemas.microsoft.com/office/powerpoint/2010/main" val="1685773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谢谢</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5F886C-0A22-6F4D-BC08-A1674DBCDE43}" type="slidenum">
              <a:rPr lang="en-US" altLang="zh-CN" smtClean="0">
                <a:solidFill>
                  <a:srgbClr val="1F497D"/>
                </a:solidFill>
              </a:rPr>
              <a:pPr>
                <a:defRPr/>
              </a:pPr>
              <a:t>54</a:t>
            </a:fld>
            <a:endParaRPr lang="zh-CN" altLang="en-US">
              <a:solidFill>
                <a:srgbClr val="1F497D"/>
              </a:solidFill>
            </a:endParaRPr>
          </a:p>
        </p:txBody>
      </p:sp>
    </p:spTree>
    <p:extLst>
      <p:ext uri="{BB962C8B-B14F-4D97-AF65-F5344CB8AC3E}">
        <p14:creationId xmlns:p14="http://schemas.microsoft.com/office/powerpoint/2010/main" val="246637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单周期</a:t>
            </a:r>
            <a:r>
              <a:rPr lang="en-US" altLang="zh-CN" dirty="0"/>
              <a:t>CPU</a:t>
            </a:r>
            <a:r>
              <a:rPr lang="zh-CN" altLang="en-US" dirty="0"/>
              <a:t>性能</a:t>
            </a:r>
            <a:endParaRPr lang="en-US" dirty="0"/>
          </a:p>
        </p:txBody>
      </p:sp>
      <p:sp>
        <p:nvSpPr>
          <p:cNvPr id="3" name="Content Placeholder 2"/>
          <p:cNvSpPr>
            <a:spLocks noGrp="1"/>
          </p:cNvSpPr>
          <p:nvPr>
            <p:ph idx="1"/>
          </p:nvPr>
        </p:nvSpPr>
        <p:spPr>
          <a:xfrm>
            <a:off x="457200" y="1219200"/>
            <a:ext cx="8229600" cy="1921768"/>
          </a:xfrm>
        </p:spPr>
        <p:txBody>
          <a:bodyPr/>
          <a:lstStyle/>
          <a:p>
            <a:r>
              <a:rPr lang="zh-CN" altLang="en-US"/>
              <a:t>假定</a:t>
            </a:r>
            <a:r>
              <a:rPr lang="zh-CN" altLang="en-US" dirty="0"/>
              <a:t>某单周期</a:t>
            </a:r>
            <a:r>
              <a:rPr lang="en-US" altLang="zh-CN" dirty="0"/>
              <a:t>CPU</a:t>
            </a:r>
            <a:r>
              <a:rPr lang="zh-CN" altLang="en-US" dirty="0"/>
              <a:t>各主要部件的延迟为：</a:t>
            </a:r>
          </a:p>
          <a:p>
            <a:r>
              <a:rPr lang="zh-CN" altLang="en-US" dirty="0"/>
              <a:t>存储器（</a:t>
            </a:r>
            <a:r>
              <a:rPr lang="en-US" altLang="zh-CN" dirty="0"/>
              <a:t>Memory</a:t>
            </a:r>
            <a:r>
              <a:rPr lang="zh-CN" altLang="en-US" dirty="0"/>
              <a:t>）：</a:t>
            </a:r>
            <a:r>
              <a:rPr lang="en-US" altLang="zh-CN" dirty="0"/>
              <a:t>2ns</a:t>
            </a:r>
          </a:p>
          <a:p>
            <a:r>
              <a:rPr lang="zh-CN" altLang="en-US" dirty="0"/>
              <a:t>运算器（</a:t>
            </a:r>
            <a:r>
              <a:rPr lang="en-US" altLang="zh-CN" dirty="0"/>
              <a:t>ALU/Adder</a:t>
            </a:r>
            <a:r>
              <a:rPr lang="zh-CN" altLang="en-US" dirty="0"/>
              <a:t>）：</a:t>
            </a:r>
            <a:r>
              <a:rPr lang="en-US" altLang="zh-CN" dirty="0"/>
              <a:t>2ns</a:t>
            </a:r>
          </a:p>
          <a:p>
            <a:r>
              <a:rPr lang="zh-CN" altLang="en-US" dirty="0"/>
              <a:t>寄存器组（</a:t>
            </a:r>
            <a:r>
              <a:rPr lang="en-US" altLang="zh-CN" dirty="0"/>
              <a:t>Register File</a:t>
            </a:r>
            <a:r>
              <a:rPr lang="zh-CN" altLang="en-US" dirty="0"/>
              <a:t>）：</a:t>
            </a:r>
            <a:r>
              <a:rPr lang="en-US" altLang="zh-CN" dirty="0"/>
              <a:t>1ns</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6</a:t>
            </a:fld>
            <a:endParaRPr lang="zh-CN" altLang="en-US">
              <a:solidFill>
                <a:srgbClr val="1F497D"/>
              </a:solidFill>
            </a:endParaRPr>
          </a:p>
        </p:txBody>
      </p:sp>
      <p:pic>
        <p:nvPicPr>
          <p:cNvPr id="6" name="Picture 5"/>
          <p:cNvPicPr>
            <a:picLocks noChangeAspect="1"/>
          </p:cNvPicPr>
          <p:nvPr/>
        </p:nvPicPr>
        <p:blipFill>
          <a:blip r:embed="rId2"/>
          <a:stretch>
            <a:fillRect/>
          </a:stretch>
        </p:blipFill>
        <p:spPr>
          <a:xfrm>
            <a:off x="1074502" y="3706005"/>
            <a:ext cx="6994996" cy="2041062"/>
          </a:xfrm>
          <a:prstGeom prst="rect">
            <a:avLst/>
          </a:prstGeom>
        </p:spPr>
      </p:pic>
    </p:spTree>
    <p:extLst>
      <p:ext uri="{BB962C8B-B14F-4D97-AF65-F5344CB8AC3E}">
        <p14:creationId xmlns:p14="http://schemas.microsoft.com/office/powerpoint/2010/main" val="1837047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单周期</a:t>
            </a:r>
            <a:r>
              <a:rPr lang="en-US" altLang="zh-CN" dirty="0"/>
              <a:t>CPU</a:t>
            </a:r>
            <a:r>
              <a:rPr lang="zh-CN" altLang="en-US" dirty="0"/>
              <a:t>的性能</a:t>
            </a:r>
            <a:endParaRPr lang="en-US" dirty="0"/>
          </a:p>
        </p:txBody>
      </p:sp>
      <p:sp>
        <p:nvSpPr>
          <p:cNvPr id="3" name="Content Placeholder 2"/>
          <p:cNvSpPr>
            <a:spLocks noGrp="1"/>
          </p:cNvSpPr>
          <p:nvPr>
            <p:ph idx="1"/>
          </p:nvPr>
        </p:nvSpPr>
        <p:spPr>
          <a:xfrm>
            <a:off x="457200" y="4437112"/>
            <a:ext cx="8229600" cy="1692226"/>
          </a:xfrm>
        </p:spPr>
        <p:txBody>
          <a:bodyPr/>
          <a:lstStyle/>
          <a:p>
            <a:r>
              <a:rPr lang="zh-CN" altLang="en-US" dirty="0"/>
              <a:t>指令周期比较长</a:t>
            </a:r>
          </a:p>
          <a:p>
            <a:r>
              <a:rPr lang="zh-CN" altLang="en-US" dirty="0"/>
              <a:t>所有指令都必须使用最长的周期</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7</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025860" y="1268760"/>
            <a:ext cx="7092280" cy="2560048"/>
          </a:xfrm>
          <a:prstGeom prst="rect">
            <a:avLst/>
          </a:prstGeom>
        </p:spPr>
      </p:pic>
    </p:spTree>
    <p:extLst>
      <p:ext uri="{BB962C8B-B14F-4D97-AF65-F5344CB8AC3E}">
        <p14:creationId xmlns:p14="http://schemas.microsoft.com/office/powerpoint/2010/main" val="2033050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单周期</a:t>
            </a:r>
            <a:r>
              <a:rPr lang="en-US" altLang="zh-CN" dirty="0"/>
              <a:t>CPU</a:t>
            </a:r>
            <a:r>
              <a:rPr lang="zh-CN" altLang="en-US" dirty="0"/>
              <a:t>性能</a:t>
            </a:r>
            <a:endParaRPr lang="en-US" dirty="0"/>
          </a:p>
        </p:txBody>
      </p:sp>
      <p:sp>
        <p:nvSpPr>
          <p:cNvPr id="3" name="Content Placeholder 2"/>
          <p:cNvSpPr>
            <a:spLocks noGrp="1"/>
          </p:cNvSpPr>
          <p:nvPr>
            <p:ph idx="1"/>
          </p:nvPr>
        </p:nvSpPr>
        <p:spPr/>
        <p:txBody>
          <a:bodyPr/>
          <a:lstStyle/>
          <a:p>
            <a:r>
              <a:rPr lang="zh-CN" altLang="en-US" dirty="0"/>
              <a:t>该单周期</a:t>
            </a:r>
            <a:r>
              <a:rPr lang="en-US" altLang="zh-CN" dirty="0"/>
              <a:t>CPU</a:t>
            </a:r>
            <a:r>
              <a:rPr lang="zh-CN" altLang="en-US" dirty="0"/>
              <a:t>，执行</a:t>
            </a:r>
            <a:r>
              <a:rPr lang="en-US" altLang="zh-CN" dirty="0"/>
              <a:t>100</a:t>
            </a:r>
            <a:r>
              <a:rPr lang="zh-CN" altLang="en-US" dirty="0"/>
              <a:t>条指令</a:t>
            </a:r>
            <a:r>
              <a:rPr lang="en-US" altLang="zh-CN" dirty="0"/>
              <a:t>:</a:t>
            </a:r>
            <a:endParaRPr lang="zh-CN" altLang="en-US" dirty="0"/>
          </a:p>
          <a:p>
            <a:pPr lvl="1"/>
            <a:r>
              <a:rPr lang="en-US" altLang="zh-CN" dirty="0"/>
              <a:t>25%</a:t>
            </a:r>
            <a:r>
              <a:rPr lang="zh-CN" altLang="en-US" dirty="0"/>
              <a:t>的</a:t>
            </a:r>
            <a:r>
              <a:rPr lang="en-US" altLang="zh-CN" dirty="0"/>
              <a:t>Load</a:t>
            </a:r>
            <a:r>
              <a:rPr lang="zh-CN" altLang="en-US" dirty="0"/>
              <a:t>指令</a:t>
            </a:r>
          </a:p>
          <a:p>
            <a:pPr lvl="1"/>
            <a:r>
              <a:rPr lang="en-US" altLang="zh-CN" dirty="0"/>
              <a:t>10%</a:t>
            </a:r>
            <a:r>
              <a:rPr lang="zh-CN" altLang="en-US" dirty="0"/>
              <a:t>的</a:t>
            </a:r>
            <a:r>
              <a:rPr lang="en-US" altLang="zh-CN" dirty="0"/>
              <a:t>Store</a:t>
            </a:r>
            <a:r>
              <a:rPr lang="zh-CN" altLang="en-US" dirty="0"/>
              <a:t>指令</a:t>
            </a:r>
          </a:p>
          <a:p>
            <a:pPr lvl="1"/>
            <a:r>
              <a:rPr lang="en-US" altLang="zh-CN" dirty="0"/>
              <a:t>45%</a:t>
            </a:r>
            <a:r>
              <a:rPr lang="zh-CN" altLang="en-US" dirty="0"/>
              <a:t>的算逻指令</a:t>
            </a:r>
          </a:p>
          <a:p>
            <a:pPr lvl="1"/>
            <a:r>
              <a:rPr lang="en-US" altLang="zh-CN" dirty="0"/>
              <a:t>20%</a:t>
            </a:r>
            <a:r>
              <a:rPr lang="zh-CN" altLang="en-US" dirty="0"/>
              <a:t>的跳转指令</a:t>
            </a:r>
          </a:p>
          <a:p>
            <a:r>
              <a:rPr lang="zh-CN" altLang="en-US" dirty="0"/>
              <a:t>单周期的执行时间</a:t>
            </a:r>
          </a:p>
          <a:p>
            <a:pPr lvl="1"/>
            <a:r>
              <a:rPr lang="en-US" altLang="zh-CN" dirty="0"/>
              <a:t>100*8 = 800ns</a:t>
            </a:r>
          </a:p>
          <a:p>
            <a:r>
              <a:rPr lang="zh-CN" altLang="en-US" dirty="0"/>
              <a:t>可能的优化</a:t>
            </a:r>
          </a:p>
          <a:p>
            <a:pPr lvl="1"/>
            <a:r>
              <a:rPr lang="en-US" altLang="zh-CN" dirty="0"/>
              <a:t>25*8+10*7+45*6+20*5=640ns	</a:t>
            </a:r>
          </a:p>
          <a:p>
            <a:pPr lvl="1"/>
            <a:r>
              <a:rPr lang="en-US" altLang="zh-CN" dirty="0"/>
              <a:t>Speedup=800/640=1.25</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8</a:t>
            </a:fld>
            <a:endParaRPr lang="zh-CN" altLang="en-US">
              <a:solidFill>
                <a:srgbClr val="1F497D"/>
              </a:solidFill>
            </a:endParaRPr>
          </a:p>
        </p:txBody>
      </p:sp>
    </p:spTree>
    <p:extLst>
      <p:ext uri="{BB962C8B-B14F-4D97-AF65-F5344CB8AC3E}">
        <p14:creationId xmlns:p14="http://schemas.microsoft.com/office/powerpoint/2010/main" val="1788014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单周期</a:t>
            </a:r>
            <a:r>
              <a:rPr lang="en-US" altLang="zh-CN" dirty="0"/>
              <a:t>CPU</a:t>
            </a:r>
            <a:r>
              <a:rPr lang="zh-CN" altLang="en-US" dirty="0"/>
              <a:t>的其它问题</a:t>
            </a:r>
            <a:endParaRPr lang="en-US" dirty="0"/>
          </a:p>
        </p:txBody>
      </p:sp>
      <p:sp>
        <p:nvSpPr>
          <p:cNvPr id="3" name="Content Placeholder 2"/>
          <p:cNvSpPr>
            <a:spLocks noGrp="1"/>
          </p:cNvSpPr>
          <p:nvPr>
            <p:ph idx="1"/>
          </p:nvPr>
        </p:nvSpPr>
        <p:spPr>
          <a:xfrm>
            <a:off x="457200" y="1219200"/>
            <a:ext cx="8229600" cy="1489720"/>
          </a:xfrm>
        </p:spPr>
        <p:txBody>
          <a:bodyPr/>
          <a:lstStyle/>
          <a:p>
            <a:r>
              <a:rPr lang="zh-CN" altLang="en-US" dirty="0"/>
              <a:t>事实上，指令和数据都保存在同一个存储器中</a:t>
            </a:r>
          </a:p>
          <a:p>
            <a:pPr lvl="1"/>
            <a:r>
              <a:rPr lang="zh-CN" altLang="en-US" dirty="0"/>
              <a:t>许多部件保持数据的时间过长，无法复用</a:t>
            </a:r>
          </a:p>
          <a:p>
            <a:pPr lvl="1"/>
            <a:r>
              <a:rPr lang="zh-CN" altLang="en-US" dirty="0"/>
              <a:t>例如，</a:t>
            </a:r>
            <a:r>
              <a:rPr lang="en-US" altLang="zh-CN" dirty="0"/>
              <a:t>Adder </a:t>
            </a:r>
            <a:r>
              <a:rPr lang="zh-CN" altLang="en-US" dirty="0"/>
              <a:t>功能是否可以利用</a:t>
            </a:r>
            <a:r>
              <a:rPr lang="en-US" altLang="zh-CN" dirty="0"/>
              <a:t>ALU</a:t>
            </a:r>
            <a:r>
              <a:rPr lang="zh-CN" altLang="en-US" dirty="0"/>
              <a:t>实现？</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9</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861278" y="2536697"/>
            <a:ext cx="7421443" cy="4184778"/>
          </a:xfrm>
          <a:prstGeom prst="rect">
            <a:avLst/>
          </a:prstGeom>
        </p:spPr>
      </p:pic>
    </p:spTree>
    <p:extLst>
      <p:ext uri="{BB962C8B-B14F-4D97-AF65-F5344CB8AC3E}">
        <p14:creationId xmlns:p14="http://schemas.microsoft.com/office/powerpoint/2010/main" val="1438781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主题1">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黑体"/>
        <a:cs typeface=""/>
      </a:majorFont>
      <a:minorFont>
        <a:latin typeface="Gill Sans M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主题1 1">
        <a:dk1>
          <a:srgbClr val="000000"/>
        </a:dk1>
        <a:lt1>
          <a:srgbClr val="FFFFFF"/>
        </a:lt1>
        <a:dk2>
          <a:srgbClr val="464653"/>
        </a:dk2>
        <a:lt2>
          <a:srgbClr val="DDE9EC"/>
        </a:lt2>
        <a:accent1>
          <a:srgbClr val="727CA3"/>
        </a:accent1>
        <a:accent2>
          <a:srgbClr val="9FB8CD"/>
        </a:accent2>
        <a:accent3>
          <a:srgbClr val="FFFFFF"/>
        </a:accent3>
        <a:accent4>
          <a:srgbClr val="000000"/>
        </a:accent4>
        <a:accent5>
          <a:srgbClr val="BCBFCE"/>
        </a:accent5>
        <a:accent6>
          <a:srgbClr val="90A6BA"/>
        </a:accent6>
        <a:hlink>
          <a:srgbClr val="B292CA"/>
        </a:hlink>
        <a:folHlink>
          <a:srgbClr val="6B56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4666</TotalTime>
  <Words>1976</Words>
  <Application>Microsoft Macintosh PowerPoint</Application>
  <PresentationFormat>On-screen Show (4:3)</PresentationFormat>
  <Paragraphs>322</Paragraphs>
  <Slides>54</Slides>
  <Notes>16</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54</vt:i4>
      </vt:variant>
    </vt:vector>
  </HeadingPairs>
  <TitlesOfParts>
    <vt:vector size="65" baseType="lpstr">
      <vt:lpstr>微软雅黑</vt:lpstr>
      <vt:lpstr>Arial</vt:lpstr>
      <vt:lpstr>Calibri</vt:lpstr>
      <vt:lpstr>Courier New</vt:lpstr>
      <vt:lpstr>Gill Sans MT</vt:lpstr>
      <vt:lpstr>Times New Roman</vt:lpstr>
      <vt:lpstr>Wingdings</vt:lpstr>
      <vt:lpstr>Wingdings 3</vt:lpstr>
      <vt:lpstr>主题1</vt:lpstr>
      <vt:lpstr>Visio</vt:lpstr>
      <vt:lpstr>VISIO</vt:lpstr>
      <vt:lpstr>多周期CPU设计</vt:lpstr>
      <vt:lpstr>本讲提要</vt:lpstr>
      <vt:lpstr>控制器的功能</vt:lpstr>
      <vt:lpstr>完整的单周期CPU</vt:lpstr>
      <vt:lpstr>单周期CPU特点</vt:lpstr>
      <vt:lpstr>单周期CPU性能</vt:lpstr>
      <vt:lpstr>单周期CPU的性能</vt:lpstr>
      <vt:lpstr>单周期CPU性能</vt:lpstr>
      <vt:lpstr>单周期CPU的其它问题</vt:lpstr>
      <vt:lpstr>多周期CPU</vt:lpstr>
      <vt:lpstr>多周期CPU的控制器</vt:lpstr>
      <vt:lpstr>控制器的组成</vt:lpstr>
      <vt:lpstr>多周期CPU控制器组成</vt:lpstr>
      <vt:lpstr>两种不同类型的控制器</vt:lpstr>
      <vt:lpstr>硬连线控制器</vt:lpstr>
      <vt:lpstr>硬连线控制器组成与实现</vt:lpstr>
      <vt:lpstr>硬连线控制器组成与实现</vt:lpstr>
      <vt:lpstr>控制信号生成线路</vt:lpstr>
      <vt:lpstr>微程序控制器</vt:lpstr>
      <vt:lpstr>微程序控制器的组成</vt:lpstr>
      <vt:lpstr>多周期的CPU控制器设计</vt:lpstr>
      <vt:lpstr>多周期CPU的Datapath</vt:lpstr>
      <vt:lpstr>MIPS计算机硬件系统组成</vt:lpstr>
      <vt:lpstr>PowerPoint Presentation</vt:lpstr>
      <vt:lpstr>PowerPoint Presentation</vt:lpstr>
      <vt:lpstr>PowerPoint Presentation</vt:lpstr>
      <vt:lpstr>PowerPoint Presentation</vt:lpstr>
      <vt:lpstr>PowerPoint Presentation</vt:lpstr>
      <vt:lpstr>MIPS指令执行步骤</vt:lpstr>
      <vt:lpstr>PowerPoint Presentation</vt:lpstr>
      <vt:lpstr>R型指令的实现(ADD)</vt:lpstr>
      <vt:lpstr>PowerPoint Presentation</vt:lpstr>
      <vt:lpstr>PowerPoint Presentation</vt:lpstr>
      <vt:lpstr>PowerPoint Presentation</vt:lpstr>
      <vt:lpstr>PowerPoint Presentation</vt:lpstr>
      <vt:lpstr>Control Unit</vt:lpstr>
      <vt:lpstr>Main Controller FSM: Fetch</vt:lpstr>
      <vt:lpstr>Main Controller FSM: Fetch</vt:lpstr>
      <vt:lpstr>Main Controller FSM: Decode</vt:lpstr>
      <vt:lpstr>Main Controller FSM: Address Calculation</vt:lpstr>
      <vt:lpstr>Main Controller FSM: Address Calculation</vt:lpstr>
      <vt:lpstr>Main Controller FSM: lw</vt:lpstr>
      <vt:lpstr>Main Controller FSM: sw</vt:lpstr>
      <vt:lpstr>Main Controller FSM: R-Type</vt:lpstr>
      <vt:lpstr>Main Controller FSM: beq</vt:lpstr>
      <vt:lpstr>Complete Multicycle Controller FSM</vt:lpstr>
      <vt:lpstr>Main Controller FSM: addi</vt:lpstr>
      <vt:lpstr>Main Controller FSM: addi</vt:lpstr>
      <vt:lpstr>Control FSM: j</vt:lpstr>
      <vt:lpstr>Control FSM: j</vt:lpstr>
      <vt:lpstr>FSM Implementation</vt:lpstr>
      <vt:lpstr>小结</vt:lpstr>
      <vt:lpstr>阅读和思考</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面向云计算的网络化操作系统 课题三 启动预备会</dc:title>
  <dc:creator>Hu Chunming</dc:creator>
  <cp:lastModifiedBy>Kang Chen</cp:lastModifiedBy>
  <cp:revision>588</cp:revision>
  <dcterms:created xsi:type="dcterms:W3CDTF">2016-09-06T00:35:26Z</dcterms:created>
  <dcterms:modified xsi:type="dcterms:W3CDTF">2019-09-02T12:00:34Z</dcterms:modified>
</cp:coreProperties>
</file>